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7" r:id="rId22"/>
    <p:sldId id="278" r:id="rId23"/>
    <p:sldId id="289" r:id="rId24"/>
    <p:sldId id="279" r:id="rId25"/>
    <p:sldId id="280" r:id="rId26"/>
    <p:sldId id="281" r:id="rId27"/>
    <p:sldId id="282" r:id="rId28"/>
    <p:sldId id="283" r:id="rId29"/>
    <p:sldId id="284" r:id="rId30"/>
    <p:sldId id="286" r:id="rId31"/>
    <p:sldId id="288" r:id="rId32"/>
    <p:sldId id="287" r:id="rId33"/>
    <p:sldId id="290" r:id="rId34"/>
    <p:sldId id="291" r:id="rId35"/>
    <p:sldId id="292" r:id="rId36"/>
    <p:sldId id="293" r:id="rId37"/>
    <p:sldId id="294" r:id="rId38"/>
    <p:sldId id="327" r:id="rId39"/>
    <p:sldId id="295" r:id="rId40"/>
    <p:sldId id="296" r:id="rId41"/>
    <p:sldId id="298" r:id="rId42"/>
    <p:sldId id="297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slide" Target="slides/slide7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t>10/31/2020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90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10/31/2020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462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3945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2732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50178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10/31/2020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2777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10/31/2020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0289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48A87A34-81AB-432B-8DAE-1953F412C126}" type="datetimeFigureOut">
              <a:rPr lang="en-US" smtClean="0"/>
              <a:pPr/>
              <a:t>10/31/2020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4767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48A87A34-81AB-432B-8DAE-1953F412C126}" type="datetimeFigureOut">
              <a:rPr lang="en-US" smtClean="0"/>
              <a:pPr/>
              <a:t>10/31/2020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80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494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095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2431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10/31/2020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012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10/31/2020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244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10/31/2020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35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10/31/2020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778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10/31/2020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074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10/31/2020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979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0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10/31/2020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509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  <p:sldLayoutId id="2147483734" r:id="rId13"/>
    <p:sldLayoutId id="2147483735" r:id="rId14"/>
    <p:sldLayoutId id="2147483736" r:id="rId15"/>
    <p:sldLayoutId id="2147483737" r:id="rId16"/>
    <p:sldLayoutId id="2147483738" r:id="rId17"/>
    <p:sldLayoutId id="2147483739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/>
              <a:t>Методе</a:t>
            </a:r>
            <a:r>
              <a:rPr lang="en-US" b="1" dirty="0"/>
              <a:t> </a:t>
            </a:r>
            <a:r>
              <a:rPr lang="en-US" b="1" dirty="0" err="1"/>
              <a:t>за</a:t>
            </a:r>
            <a:r>
              <a:rPr lang="en-US" b="1" dirty="0"/>
              <a:t> </a:t>
            </a:r>
            <a:r>
              <a:rPr lang="en-US" b="1" dirty="0" err="1"/>
              <a:t>поб</a:t>
            </a:r>
            <a:r>
              <a:rPr lang="sr-Cyrl-RS" b="1" dirty="0"/>
              <a:t>о</a:t>
            </a:r>
            <a:r>
              <a:rPr lang="en-US" b="1" dirty="0" err="1"/>
              <a:t>љшање</a:t>
            </a:r>
            <a:r>
              <a:rPr lang="en-US" b="1" dirty="0"/>
              <a:t> </a:t>
            </a:r>
            <a:r>
              <a:rPr lang="en-US" b="1" dirty="0" err="1"/>
              <a:t>испоруке</a:t>
            </a:r>
            <a:r>
              <a:rPr lang="en-US" b="1" dirty="0"/>
              <a:t> </a:t>
            </a:r>
            <a:r>
              <a:rPr lang="en-US" b="1" dirty="0" err="1"/>
              <a:t>лекова</a:t>
            </a:r>
            <a:r>
              <a:rPr lang="en-US" b="1" dirty="0"/>
              <a:t> </a:t>
            </a:r>
            <a:r>
              <a:rPr lang="en-US" b="1" dirty="0" err="1"/>
              <a:t>преко</a:t>
            </a:r>
            <a:r>
              <a:rPr lang="en-US" b="1" dirty="0"/>
              <a:t> </a:t>
            </a:r>
            <a:r>
              <a:rPr lang="en-US" b="1" dirty="0" err="1"/>
              <a:t>коже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Биофармација- предавање 8</a:t>
            </a:r>
          </a:p>
          <a:p>
            <a:r>
              <a:rPr lang="sr-Cyrl-RS" dirty="0" smtClean="0"/>
              <a:t>Д</a:t>
            </a:r>
            <a:r>
              <a:rPr lang="sr-Cyrl-RS" cap="none" dirty="0" smtClean="0"/>
              <a:t>оц. др јована брадић</a:t>
            </a:r>
          </a:p>
          <a:p>
            <a:endParaRPr lang="sr-Cyrl-R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42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22334" y="2529306"/>
            <a:ext cx="10363826" cy="4501414"/>
          </a:xfrm>
        </p:spPr>
        <p:txBody>
          <a:bodyPr>
            <a:normAutofit/>
          </a:bodyPr>
          <a:lstStyle/>
          <a:p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основу фиковог закона који описује дифузију лека кроз </a:t>
            </a:r>
            <a:r>
              <a:rPr lang="sr-Latn-RS" sz="2000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 corneum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уочава се да повећање коефицијента к</a:t>
            </a:r>
            <a:r>
              <a:rPr lang="sr-Latn-RS" sz="2000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sc/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формулација, односно расподеле лека између </a:t>
            </a:r>
            <a:r>
              <a:rPr lang="sr-Latn-RS" sz="2000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 corneumа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формулације може побољшати транспорт лека.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sr-Cyrl-R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оличина молекула који продиру у </a:t>
            </a:r>
            <a:r>
              <a:rPr lang="sr-Latn-RS" sz="2000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може се повећати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повећањем растворљивости 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супстанце која продире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sr-Latn-RS" sz="2000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 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endParaRPr lang="sr-Cyrl-R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смањењем његове растворљивости у формулацији. </a:t>
            </a:r>
            <a:endParaRPr lang="sr-Cyrl-R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повећао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коефицијент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расподеле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најбоље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одабере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формулација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0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вехикулум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у </a:t>
            </a:r>
            <a:r>
              <a:rPr lang="en-US" sz="20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</a:t>
            </a:r>
            <a:r>
              <a:rPr lang="sr-Cyrl-R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јој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активна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суспстанца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раствара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мање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20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односу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i="1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US" sz="2000" i="1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corneum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3527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03614" y="2356586"/>
            <a:ext cx="10363826" cy="4501414"/>
          </a:xfrm>
        </p:spPr>
        <p:txBody>
          <a:bodyPr>
            <a:normAutofit/>
          </a:bodyPr>
          <a:lstStyle/>
          <a:p>
            <a:r>
              <a:rPr lang="sr-Cyrl-RS" sz="2000" cap="none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20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елативни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индекс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поларности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рип,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енгл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000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relative polarity index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представља разлику у поларности </a:t>
            </a:r>
            <a:r>
              <a:rPr lang="en-US" sz="2000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US" sz="2000" i="1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corneum</a:t>
            </a:r>
            <a:r>
              <a:rPr lang="sr-Cyrl-RS" sz="2000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активне супстанце. </a:t>
            </a:r>
          </a:p>
          <a:p>
            <a:endParaRPr lang="sr-Cyrl-R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РПИ представља логаритам партиционог коефицијента.</a:t>
            </a:r>
          </a:p>
          <a:p>
            <a:pPr marL="0" indent="0">
              <a:buNone/>
            </a:pPr>
            <a:endParaRPr lang="sr-Cyrl-RS" sz="2000" i="1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en-US" sz="20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ористи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приликом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одабира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емолијенса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који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требало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обезбеди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оптималну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пенетрацију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активне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супстанце</a:t>
            </a:r>
            <a:r>
              <a:rPr lang="sr-Cyrl-R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sr-Cyrl-RS" sz="2000" cap="none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акође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формулацијом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засићеног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раствора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активне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супстанце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повећава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сила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транспорта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формулације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кроз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кожу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sz="2000" cap="none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25510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95054" y="2618606"/>
            <a:ext cx="10363826" cy="4097153"/>
          </a:xfrm>
        </p:spPr>
        <p:txBody>
          <a:bodyPr>
            <a:normAutofit/>
          </a:bodyPr>
          <a:lstStyle/>
          <a:p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основу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претходне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две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чињенице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закључује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се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транспорт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бољшати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следећи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sr-Cyrl-R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Cyrl-R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активну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сусптанцу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највећој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концентрацији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растворити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примарном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емолијенсу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sr-Cyrl-R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sr-Cyrl-R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онда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смањити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растворљивост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додатком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секундарног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емолијенса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0251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52814" y="2385462"/>
            <a:ext cx="10363826" cy="4472538"/>
          </a:xfrm>
        </p:spPr>
        <p:txBody>
          <a:bodyPr>
            <a:normAutofit/>
          </a:bodyPr>
          <a:lstStyle/>
          <a:p>
            <a:r>
              <a:rPr lang="sr-Cyrl-R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Примарни емолијенс 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треба да има </a:t>
            </a:r>
            <a:r>
              <a:rPr lang="sr-Cyrl-R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исти или сличан релативни индекс поларности као </a:t>
            </a:r>
            <a:r>
              <a:rPr lang="sr-Latn-R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активна супстанца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sr-Cyrl-R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би се сада повећала покретачка сила ка продирању лека у кожу неопходно је </a:t>
            </a:r>
            <a:r>
              <a:rPr lang="sr-Cyrl-R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смањити растворљивост у примарном емолијенсу што се постиже додатком секундарног емолијенса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sr-Cyrl-R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ктивна супстанца треба да буде много мање растворљива у секундарном емолијенсу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али 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секундарни емолијенс треба 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 се меша са првобитно одабраним емолијенсом. </a:t>
            </a:r>
            <a:endParaRPr lang="sr-Cyrl-RS" sz="2000" cap="none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9621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формулације крема</a:t>
            </a:r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235014"/>
            <a:ext cx="10363826" cy="426310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Активна супстанца витамин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ацетат-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РИП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13,58</a:t>
            </a:r>
            <a:endParaRPr lang="sr-Cyrl-R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примарни емолијенси: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цинусово уље (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РИП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13,7</a:t>
            </a:r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маслиново уље (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РИП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16,9)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кикирикијево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уље (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РИП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20,5)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секундарни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емолијенс одабран је триетилхексаноат (РИП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2,7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Cyrl-RS" sz="2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Пенетрација витамин  Е ацетата је била најбоља из крема који садржи р</a:t>
            </a:r>
            <a:r>
              <a:rPr lang="sr-Latn-RS" sz="2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ицинусово уље</a:t>
            </a:r>
            <a:r>
              <a:rPr lang="sr-Cyrl-RS" sz="2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чији је</a:t>
            </a:r>
            <a:r>
              <a:rPr lang="sr-Latn-RS" sz="2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индекс поларности врло близу индекса поларности активног </a:t>
            </a:r>
            <a:r>
              <a:rPr lang="sr-Cyrl-RS" sz="20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састојка. </a:t>
            </a:r>
          </a:p>
          <a:p>
            <a:pPr>
              <a:buFont typeface="Wingdings" panose="05000000000000000000" pitchFamily="2" charset="2"/>
              <a:buChar char="v"/>
            </a:pP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5708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 algn="ctr">
              <a:buNone/>
            </a:pPr>
            <a:endParaRPr lang="sr-Cyrl-RS" sz="3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3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Хемијски</a:t>
            </a:r>
            <a:r>
              <a:rPr lang="en-U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појачивачи</a:t>
            </a:r>
            <a:r>
              <a:rPr lang="en-US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пенетрације</a:t>
            </a:r>
            <a:r>
              <a:rPr lang="en-US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3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инхенсери</a:t>
            </a:r>
            <a:r>
              <a:rPr lang="en-US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75632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93454" y="2318966"/>
            <a:ext cx="10363826" cy="55400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000" cap="non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лога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хемијских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инхенсера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базира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интеракцији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компонентама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коже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стварању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повољне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средине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пролазак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активних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супстанци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остоје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три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механизма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којима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хемијски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појачивачи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испољавају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деловање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sr-Cyrl-R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sr-Cyrl-RS" sz="2000" b="1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промоцијом расподеле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мења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расподела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између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формулације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000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US" sz="2000" i="1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corneuma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мења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природа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растварача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кожи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sr-Cyrl-R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алкохоли</a:t>
            </a:r>
            <a:r>
              <a:rPr lang="en-US" sz="20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пропилен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гликол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етанол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полиетиленгликол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lvl="0"/>
            <a:r>
              <a:rPr lang="en-US" sz="2000" b="1" i="1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</a:t>
            </a:r>
            <a:r>
              <a:rPr lang="sr-Cyrl-RS" sz="2000" b="1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ом</a:t>
            </a:r>
            <a:r>
              <a:rPr lang="en-US" sz="2000" b="1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2000" b="1" i="1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организацији</a:t>
            </a:r>
            <a:r>
              <a:rPr lang="en-US" sz="2000" b="1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000" b="1" i="1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структури</a:t>
            </a:r>
            <a:r>
              <a:rPr lang="en-US" sz="2000" b="1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i="1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липида</a:t>
            </a:r>
            <a:r>
              <a:rPr lang="en-US" sz="2000" b="1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s. </a:t>
            </a:r>
            <a:r>
              <a:rPr lang="en-US" sz="2000" b="1" i="1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corneuma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оштећење интерцелуларног липидног двослоја повећава пролазак кроз интерцелуларни пут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sz="20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површински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активне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материје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(пам), естри (</a:t>
            </a:r>
            <a:r>
              <a:rPr lang="en-US" sz="20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изопропил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миристат</a:t>
            </a:r>
            <a:r>
              <a:rPr lang="sr-Cyrl-R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изопропил палмитат), терпени, масне киселине, азон (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</a:t>
            </a:r>
            <a:r>
              <a:rPr lang="sr-Cyrl-R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додецилазациклохептан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-2-</a:t>
            </a:r>
            <a:r>
              <a:rPr lang="sr-Cyrl-R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sr-Cyrl-R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000" cap="none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sr-Cyrl-RS" sz="2000" b="1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интеракцијом са протеинским структурама корнеоцита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што отвара интрацелуларни пут пермеације- </a:t>
            </a:r>
            <a:r>
              <a:rPr lang="sr-Cyrl-R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пиролидони, диметилформамид, диметил сулфоксид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R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дмсо). </a:t>
            </a:r>
            <a:endParaRPr lang="en-US" sz="2000" cap="none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2084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Алкохоли</a:t>
            </a:r>
            <a:endParaRPr lang="en-US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кратколанчани - етанол, изопропанол</a:t>
            </a:r>
          </a:p>
          <a:p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дуголанчани - деканол, октанол </a:t>
            </a:r>
          </a:p>
          <a:p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гликоли - пропиленглигол </a:t>
            </a:r>
          </a:p>
          <a:p>
            <a:endParaRPr lang="sr-Cyrl-R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sr-Latn-R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танол и пропилен гликол 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 међу најинтензивније проучаваним 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коришћеним 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појачивачима пенетрације у области локалног давања лекова </a:t>
            </a:r>
            <a:endParaRPr lang="sr-Cyrl-R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налазе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се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бројним комерцијално доступним фармацеутским и козметичким формулацијама. </a:t>
            </a:r>
            <a:endParaRPr lang="en-U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46986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Масне киселине</a:t>
            </a:r>
            <a:endParaRPr lang="en-US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22334" y="2247500"/>
            <a:ext cx="10363826" cy="4427620"/>
          </a:xfrm>
        </p:spPr>
        <p:txBody>
          <a:bodyPr>
            <a:noAutofit/>
          </a:bodyPr>
          <a:lstStyle/>
          <a:p>
            <a:r>
              <a:rPr lang="sr-Cyrl-RS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римена </a:t>
            </a:r>
            <a:r>
              <a:rPr lang="sr-Cyrl-RS" sz="20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sr-Latn-RS" sz="20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асних киселина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дугог ланца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олеинска, лауринска, алканоична и капрична киселина.</a:t>
            </a:r>
          </a:p>
          <a:p>
            <a:r>
              <a:rPr lang="sr-Cyrl-RS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ајпопуларнија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је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олеинска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киселина. </a:t>
            </a:r>
          </a:p>
          <a:p>
            <a:r>
              <a:rPr lang="sr-Cyrl-RS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фекти масних киселина као појачивача п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енетрације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зависе од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њихове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хемијске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структуре, </a:t>
            </a:r>
            <a:endParaRPr lang="sr-Cyrl-R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дужине алкилног ланца </a:t>
            </a:r>
            <a:endParaRPr lang="sr-Cyrl-R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степена засићења. </a:t>
            </a:r>
            <a:endParaRPr lang="sr-Cyrl-R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sr-Cyrl-R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Latn-RS" sz="20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незасићене масне киселине 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могу у већем степену ометати функцију липида </a:t>
            </a:r>
            <a:r>
              <a:rPr lang="en-US" sz="2000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US" sz="2000" i="1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corneuma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па је </a:t>
            </a:r>
            <a:r>
              <a:rPr lang="sr-Cyrl-R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већа пенетрација активних састојака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препарата у односу на 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засићене масне киселине исте дужине ланца. </a:t>
            </a:r>
            <a:endParaRPr lang="en-US" sz="2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96855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184153" cy="1596177"/>
          </a:xfrm>
        </p:spPr>
        <p:txBody>
          <a:bodyPr>
            <a:normAutofit/>
          </a:bodyPr>
          <a:lstStyle/>
          <a:p>
            <a:r>
              <a:rPr lang="sr-Cyrl-R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Масне киселине</a:t>
            </a: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US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25000" lnSpcReduction="20000"/>
          </a:bodyPr>
          <a:lstStyle/>
          <a:p>
            <a:r>
              <a:rPr lang="sr-Latn-R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sr-Latn-RS" sz="8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ноге масне киселине су генерално препознате као сигурне (на списку </a:t>
            </a:r>
            <a:r>
              <a:rPr lang="en-US" sz="8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GRAS, GENERALLY RECOGNIZED AS SAFE</a:t>
            </a:r>
            <a:r>
              <a:rPr lang="sr-Latn-RS" sz="8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а FDA их је одобрила као неактивне састојке у бројним производима. </a:t>
            </a:r>
            <a:endParaRPr lang="en-US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Cyrl-RS" sz="8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8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0" indent="0">
              <a:buNone/>
            </a:pPr>
            <a:endParaRPr lang="en-US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8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Cyrl-RS" sz="8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тицај масних киселина на пролазак активних супстанци зависи и </a:t>
            </a:r>
            <a:r>
              <a:rPr lang="sr-Latn-RS" sz="8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 природе коришћеног </a:t>
            </a:r>
            <a:r>
              <a:rPr lang="sr-Cyrl-RS" sz="8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</a:t>
            </a:r>
            <a:r>
              <a:rPr lang="sr-Latn-RS" sz="8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растварача </a:t>
            </a:r>
            <a:r>
              <a:rPr lang="sr-Cyrl-RS" sz="8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 којима остварују синергистичке екфекте. </a:t>
            </a:r>
            <a:endParaRPr lang="en-US" sz="8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AutoShape 2" descr="Industry First: Rice Protein Achieves FDA GRAS Status | Axiom Foods"/>
          <p:cNvSpPr>
            <a:spLocks noChangeAspect="1" noChangeArrowheads="1"/>
          </p:cNvSpPr>
          <p:nvPr/>
        </p:nvSpPr>
        <p:spPr bwMode="auto">
          <a:xfrm>
            <a:off x="155575" y="-890588"/>
            <a:ext cx="2466975" cy="1857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Industry First: Rice Protein Achieves FDA GRAS Status | Axiom Foods"/>
          <p:cNvSpPr>
            <a:spLocks noChangeAspect="1" noChangeArrowheads="1"/>
          </p:cNvSpPr>
          <p:nvPr/>
        </p:nvSpPr>
        <p:spPr bwMode="auto">
          <a:xfrm>
            <a:off x="307975" y="-738188"/>
            <a:ext cx="2466975" cy="1857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3859" y="366844"/>
            <a:ext cx="3279869" cy="18478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535" y="3335803"/>
            <a:ext cx="2676029" cy="148668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331368" y="2945331"/>
            <a:ext cx="63622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састав трансдермалне формулације Vivelle® на бази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естрадиола присутна је олеинска киселина као нхенсер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естрадиол у присуству пропилен гликола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3534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Утицај</a:t>
            </a:r>
            <a:r>
              <a:rPr lang="en-US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формулације</a:t>
            </a:r>
            <a:r>
              <a:rPr lang="en-US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транспорт</a:t>
            </a:r>
            <a:r>
              <a:rPr lang="en-US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активне</a:t>
            </a:r>
            <a:r>
              <a:rPr lang="en-US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супстанце</a:t>
            </a:r>
            <a:r>
              <a:rPr lang="en-US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кроз</a:t>
            </a:r>
            <a:r>
              <a:rPr lang="en-US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кожу</a:t>
            </a:r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34340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Површински активне материје</a:t>
            </a:r>
            <a:endParaRPr lang="en-US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sr-Cyrl-RS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огу изменити структуру липида и на тај најчин олакшати пролаз активне супстанце. </a:t>
            </a:r>
            <a:endParaRPr lang="en-U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огу умањити термодинамичку активност активне супстанце, што се омета њен пролазак кроз </a:t>
            </a:r>
            <a:r>
              <a:rPr lang="en-US" sz="2000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US" sz="2000" i="1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corneum</a:t>
            </a:r>
            <a:r>
              <a:rPr lang="sr-Cyrl-RS" sz="17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17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00907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Површински активне материје</a:t>
            </a:r>
            <a:endParaRPr lang="en-US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sr-Latn-RS" sz="2000" u="sng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анјонск</a:t>
            </a:r>
            <a:r>
              <a:rPr lang="en-US" sz="2000" u="sng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sr-Latn-R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(нпр. 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натријум лаурил суфлат, 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натријум таурогликохолат), </a:t>
            </a:r>
            <a:endParaRPr lang="en-U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sz="2000" u="sng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катјонск</a:t>
            </a:r>
            <a:r>
              <a:rPr lang="en-US" sz="2000" u="sng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(нпр. цетилтриметил амонијум бромид), </a:t>
            </a:r>
            <a:endParaRPr lang="en-U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sz="2000" u="sng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нејонск</a:t>
            </a:r>
            <a:r>
              <a:rPr lang="sr-Cyrl-RS" sz="2000" u="sng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(сорбати, нпр. полиоксиетилен сорбитан монопалмитат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сахарозни естри попут сахароза лаурата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и </a:t>
            </a:r>
            <a:endParaRPr lang="en-U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sz="2000" u="sng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амфотерн</a:t>
            </a:r>
            <a:r>
              <a:rPr lang="sr-Cyrl-RS" sz="2000" u="sng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(нпр. n-додецил-n, n-диметилбетаин). </a:t>
            </a:r>
            <a:endParaRPr lang="en-US" sz="2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08481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88654" y="2534118"/>
            <a:ext cx="10363826" cy="513668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фикасност сурфактаната као инхенсера зависи од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sr-Cyrl-R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њихове структуре, </a:t>
            </a:r>
            <a:endParaRPr lang="en-U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дужине хидрофобног алкил ланца, </a:t>
            </a:r>
            <a:endParaRPr lang="en-U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хидрофилне главе и </a:t>
            </a:r>
            <a:endParaRPr lang="en-U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поларности сурфактанта. </a:t>
            </a:r>
            <a:endParaRPr lang="en-U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7941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88654" y="2534118"/>
            <a:ext cx="10363826" cy="5136681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sr-Cyrl-RS" sz="2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онски сурфактанти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ступају у интеракцију са кератином и липидима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US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corneuma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sr-Cyrl-RS" sz="2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атјонски  и  анјонски 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сурфактанти поред капацитета да повећају пенетрацију супстанци могу нарушити и баријерну функцију коже.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Највећа безбедност може се очекивати након примене </a:t>
            </a:r>
            <a:r>
              <a:rPr lang="sr-Cyrl-RS" sz="2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нејонских сурфактаната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међутим ефикасност у повећању пенетрације активних супстанци је мања.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Ефекти сурфактаната на денатурацију протеина: анјонски  &gt;  катјонски &gt; нејонски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13377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АЗОН</a:t>
            </a:r>
            <a:endParaRPr lang="en-US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sr-Cyrl-RS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рви молекул специјално дизајниран као појачивач 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пенетрације кроз кожу. </a:t>
            </a:r>
          </a:p>
          <a:p>
            <a:r>
              <a:rPr lang="sr-Cyrl-RS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рипада групи цикличних амида.</a:t>
            </a:r>
          </a:p>
          <a:p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Течност без мириса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изразите липофилности, 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која 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ствара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глатки, уљ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ни, али ипак немасни осећај.</a:t>
            </a:r>
            <a:endParaRPr lang="sr-Cyrl-R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Компатибилан је са великим бројем органских растварача -алкохоли и пропилен гликол и 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побољшава транспорт стероида, антибиотика и антивирусн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их лекова кроз кожу. </a:t>
            </a:r>
          </a:p>
          <a:p>
            <a:r>
              <a:rPr lang="sr-Cyrl-RS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нтересантно је да је ово једињење најефикасније у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ниским концентрацијама које најчешће износе 1-3%. </a:t>
            </a:r>
            <a:endParaRPr lang="en-US" sz="2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87313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ТЕРПЕНИ</a:t>
            </a:r>
            <a:endParaRPr lang="en-US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sr-Cyrl-RS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астојци етарских уља.</a:t>
            </a:r>
          </a:p>
          <a:p>
            <a:r>
              <a:rPr lang="sr-Cyrl-RS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огу бити ефикасни као појачивачи пермеације. </a:t>
            </a:r>
          </a:p>
          <a:p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ту сврху користе се 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d-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лимонен, 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l-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ментол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1,8-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цинеол. </a:t>
            </a:r>
          </a:p>
          <a:p>
            <a:r>
              <a:rPr lang="sr-Cyrl-RS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ретходно спроведена истраживања указују на могућност примене етарских уља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еукалиптуса 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побољшању транспорта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5-флоуороурацил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12538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ПИРОЛИДОНИ</a:t>
            </a:r>
            <a:endParaRPr lang="en-US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N-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метил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-1-2-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пиролидон и 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пиролидон 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 коришћени као појачивачи 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пермеације за хидрофилне лекове попут манитола и 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5-флуроурацила, као и липофилне попут прогестерон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хидрокортизон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</a:t>
            </a:r>
            <a:endParaRPr lang="en-US" sz="2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470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ДМСО</a:t>
            </a:r>
            <a:endParaRPr lang="en-US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sr-Cyrl-RS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едан од најранијих и најшире проучаваних појачивача пенетрације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sr-Cyrl-RS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рзо делује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често је заступљен у различитим фармацеутскм препаратима.</a:t>
            </a:r>
            <a:endParaRPr lang="sr-Cyrl-R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ез боје, мириса, хигроскопан је. </a:t>
            </a:r>
            <a:endParaRPr lang="sr-Cyrl-R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фекат 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појачивача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пермеације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зависи од концентрације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aли високе концентрације могу 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проузроковати еритем и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уртикарије услед денатурације појединих протеина коже. </a:t>
            </a:r>
          </a:p>
          <a:p>
            <a:r>
              <a:rPr lang="sr-Cyrl-RS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групу сулфоксида и аналога који се користе као појачивачи пенетрације убраја се и </a:t>
            </a:r>
            <a:r>
              <a:rPr lang="sr-Cyrl-RS" sz="20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децилметилсулфоксид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2684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Оксазолидинони</a:t>
            </a:r>
            <a:endParaRPr lang="en-US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sr-Cyrl-RS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рипадају новој класи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класа хемијских средстава која имају потенцијал за употребу у многим формулацијама козметичких производа </a:t>
            </a:r>
            <a:endParaRPr lang="sr-Cyrl-R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Њ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ихове с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труктурне карактеристике уско су повезане са липидима сфингозина и церамида који се природно налазе у горњим слојевима коже. </a:t>
            </a:r>
            <a:endParaRPr lang="sr-Cyrl-R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4-децилоксазолидин-2-он 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један од представника једињења из ове групе</a:t>
            </a:r>
          </a:p>
          <a:p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 већу молекулску тежину и липофилност од других појачивача типа растварача и мањи потенцијал ка изазивању локалне иритације јер се не допрема до 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дубљих 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слојева ко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же.</a:t>
            </a:r>
            <a:endParaRPr lang="en-US" sz="2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992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УРЕА</a:t>
            </a:r>
            <a:endParaRPr lang="en-US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 остварити бенефите у трансдермалном проласку активних супстанци услед: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хидрофилне активности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-механизма хидратације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endParaRPr lang="sr-Cyrl-R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механизма прекида липида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0645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41419"/>
            <a:ext cx="10363826" cy="45165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Велики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број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активних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супстанци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налази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дерматолошким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козметичким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препаратима</a:t>
            </a: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али</a:t>
            </a:r>
            <a:r>
              <a:rPr lang="en-US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RS" sz="4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тај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активан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односно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којој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мери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ефикасан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ctr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присусtво</a:t>
            </a:r>
            <a:r>
              <a:rPr lang="en-US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активне</a:t>
            </a:r>
            <a:r>
              <a:rPr lang="en-US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супстанце</a:t>
            </a:r>
            <a:r>
              <a:rPr lang="en-US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препарату</a:t>
            </a:r>
            <a:r>
              <a:rPr lang="en-US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није</a:t>
            </a:r>
            <a:r>
              <a:rPr lang="en-US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гаранција</a:t>
            </a:r>
            <a:r>
              <a:rPr lang="en-US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испољавање</a:t>
            </a:r>
            <a:r>
              <a:rPr lang="en-US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жељеног</a:t>
            </a:r>
            <a:r>
              <a:rPr lang="en-US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деловања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845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>
            <a:normAutofit/>
          </a:bodyPr>
          <a:lstStyle/>
          <a:p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ИДЕАЛНИ ХЕМИЈСКИ ПОЈАЧИВАЧ ПЕНЕТРАЦИЈЕ</a:t>
            </a:r>
            <a:endParaRPr lang="en-US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385456"/>
            <a:ext cx="10363826" cy="4839854"/>
          </a:xfrm>
          <a:gradFill>
            <a:gsLst>
              <a:gs pos="56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fontScale="92500"/>
          </a:bodyPr>
          <a:lstStyle/>
          <a:p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безбедан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sr-Cyrl-R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нетоксичан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sr-Cyrl-R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неиритирајући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неалергени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потенцијал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sr-Cyrl-R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брз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предвидив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ефекат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sr-Cyrl-R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могућност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већем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броју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формулација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sr-Cyrl-R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козметички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прихватљив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кориснике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препарата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sr-Cyrl-R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фармаколошки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неактиван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sr-Cyrl-R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омогућава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реверзибилни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повратак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баријерне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функције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коже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престанку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деловања</a:t>
            </a:r>
            <a:r>
              <a:rPr lang="en-U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препарата</a:t>
            </a:r>
            <a:endParaRPr lang="sr-Cyrl-R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Cyrl-RS" sz="2000" b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хемијски појачивачи пенетрације генерално имају јако мали утицај на испоруку хидрофилних лековитих супстанци и макромолекула. </a:t>
            </a:r>
          </a:p>
          <a:p>
            <a:endParaRPr lang="en-US" cap="none" dirty="0"/>
          </a:p>
        </p:txBody>
      </p:sp>
    </p:spTree>
    <p:extLst>
      <p:ext uri="{BB962C8B-B14F-4D97-AF65-F5344CB8AC3E}">
        <p14:creationId xmlns:p14="http://schemas.microsoft.com/office/powerpoint/2010/main" val="266219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>
            <a:normAutofit/>
          </a:bodyPr>
          <a:lstStyle/>
          <a:p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Физичке методе</a:t>
            </a:r>
            <a:endParaRPr lang="en-US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385456"/>
            <a:ext cx="10363826" cy="4839854"/>
          </a:xfrm>
          <a:gradFill>
            <a:gsLst>
              <a:gs pos="56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sr-Cyrl-RS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етоде са обећавајућим потенцијалом у испоруци лекова преко коже. </a:t>
            </a:r>
          </a:p>
          <a:p>
            <a:pPr marL="0" indent="0">
              <a:buNone/>
            </a:pPr>
            <a:endParaRPr lang="sr-Cyrl-R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би се појачало продирање молекула лека у кожу, 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физичке методе ослањају се </a:t>
            </a:r>
            <a:r>
              <a:rPr lang="sr-Cyrl-R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примену</a:t>
            </a:r>
            <a:r>
              <a:rPr lang="sr-Latn-R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спољашњ</a:t>
            </a:r>
            <a:r>
              <a:rPr lang="sr-Cyrl-R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sr-Latn-R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енергиј</a:t>
            </a:r>
            <a:r>
              <a:rPr lang="sr-Cyrl-R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sr-Latn-R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као покретачк</a:t>
            </a:r>
            <a:r>
              <a:rPr lang="sr-Cyrl-R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sr-Latn-R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снаг</a:t>
            </a:r>
            <a:r>
              <a:rPr lang="sr-Cyrl-R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sr-Latn-R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смањење баријерних својстава </a:t>
            </a:r>
            <a:r>
              <a:rPr lang="sr-Latn-RS" sz="2000" i="1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corneuma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изичке методе подразумевају испоруку лекова након апликације механичке, електричне, термалне или магнетне енергије. </a:t>
            </a:r>
          </a:p>
          <a:p>
            <a:pPr marL="0" indent="0">
              <a:buNone/>
            </a:pPr>
            <a:endParaRPr lang="sr-Cyrl-RS" sz="2000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лавна предност активних метода је што могу довести до успешне испоруке великих хидрофилних молекула лека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(&gt; 500 DА) 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попут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протеин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пептид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374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385456"/>
            <a:ext cx="10363826" cy="4839854"/>
          </a:xfrm>
          <a:gradFill>
            <a:gsLst>
              <a:gs pos="56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sr-Cyrl-R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оступне физичке методе за побољшање испоруке лекова су: </a:t>
            </a:r>
          </a:p>
          <a:p>
            <a:pPr marL="0" indent="0">
              <a:buNone/>
            </a:pPr>
            <a:endParaRPr lang="sr-Cyrl-RS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јонтофореза, </a:t>
            </a:r>
          </a:p>
          <a:p>
            <a:r>
              <a:rPr lang="sr-Cyrl-R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електропорација, </a:t>
            </a:r>
          </a:p>
          <a:p>
            <a:r>
              <a:rPr lang="sr-Cyrl-R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сонофореза, </a:t>
            </a:r>
          </a:p>
          <a:p>
            <a:r>
              <a:rPr lang="sr-Cyrl-R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термална аблација, </a:t>
            </a:r>
          </a:p>
          <a:p>
            <a:r>
              <a:rPr lang="sr-Cyrl-R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технологија микроигала, </a:t>
            </a:r>
          </a:p>
          <a:p>
            <a:r>
              <a:rPr lang="sr-Cyrl-R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магнетофореза.</a:t>
            </a:r>
            <a:endParaRPr lang="en-US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cap="none" dirty="0"/>
          </a:p>
        </p:txBody>
      </p:sp>
    </p:spTree>
    <p:extLst>
      <p:ext uri="{BB962C8B-B14F-4D97-AF65-F5344CB8AC3E}">
        <p14:creationId xmlns:p14="http://schemas.microsoft.com/office/powerpoint/2010/main" val="244731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>
            <a:normAutofit/>
          </a:bodyPr>
          <a:lstStyle/>
          <a:p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ЈОНТОФОРЕЗА</a:t>
            </a:r>
            <a:endParaRPr lang="en-US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385456"/>
            <a:ext cx="10363826" cy="4839854"/>
          </a:xfrm>
          <a:gradFill>
            <a:gsLst>
              <a:gs pos="56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fontScale="92500" lnSpcReduction="10000"/>
          </a:bodyPr>
          <a:lstStyle/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еинвазивна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метода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примена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једносмерне (галванске) електричне струје ниског интензитета у циљу побошљања испоруке терапијских и козметичких супстанци.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Јачина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струје зависи од дужине трајања третмана као и осетљивости пацијента, али је најчешће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0.1–1.0  mA/cm</a:t>
            </a:r>
            <a:r>
              <a:rPr lang="en-US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Нашла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примену и у стоматологији, офталмолгији.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Најзначајнији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лекови чија је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испорука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побољшана на овај начин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су: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локални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анестетици,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стериоди,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опиоиди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НСАИЛ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антибиотици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тифунгални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антивирусни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лекови,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витамини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90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>
            <a:normAutofit/>
          </a:bodyPr>
          <a:lstStyle/>
          <a:p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ЈОНТОФОРЕЗА</a:t>
            </a:r>
            <a:endParaRPr lang="en-US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385456"/>
            <a:ext cx="10363826" cy="4839854"/>
          </a:xfrm>
          <a:gradFill>
            <a:gsLst>
              <a:gs pos="56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ата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односно сунђер, натопи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 раствором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лека и на њега се поставља активна електрода.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Активна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супстанц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 примењује путем електроде истог пола, док је друга електроде позиниционирана на другом месту на телу.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Када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струја прође кроз раствор неорганских и појединих органских соли у ком се налазе катјони и анјони, долази до поларизације.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струјном колу катјони се усмеравају ка аноди, а анјони ка катоди.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Активна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електрода је истог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пола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као лек како би га одбила и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усмерила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 кожи.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супротном лек би се задржао на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електроди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не би дошло до испољавања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ефекта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42"/>
          <a:stretch/>
        </p:blipFill>
        <p:spPr>
          <a:xfrm>
            <a:off x="3198407" y="4312457"/>
            <a:ext cx="5794560" cy="2545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75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>
            <a:normAutofit/>
          </a:bodyPr>
          <a:lstStyle/>
          <a:p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ЈОНТОФОРЕЗА</a:t>
            </a:r>
            <a:endParaRPr lang="en-US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385456"/>
            <a:ext cx="10363826" cy="4839854"/>
          </a:xfrm>
          <a:gradFill>
            <a:gsLst>
              <a:gs pos="56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пример,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уколико се користи раствор калијум јодида, јодид који је активна супстанца је негативно наелектрисан, па се користи активна електрода катода-негативно наелектрисана. </a:t>
            </a: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овај начин може се побољшати испорука кетопрофена, диклофенака, напроксена који треба да делују  антиинфламационо и аналгетски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дубљих локалних ткива (активна електрода је катода).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Погодно код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пацијената са артритисом јер се заобилазе гастроинтестинални нежељени ефекти након оралне примене.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Дексаметазон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 може примењивати уз помоћ наведене технике код мускулоскелетних поремећаја у саставу физикалне терапије.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Такође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када се примењује калцијум хлорид који треба да делује миорелаксантно користи се анода као активна електрода. 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Механизам </a:t>
            </a:r>
            <a:r>
              <a:rPr lang="sr-Cyrl-R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помоћу ког јонтофореза убрзава улазак лека кроз кожу подразумева електростатичко одбијање сличних наелектрисања, тренутно нарушавање баријерне функције коже под утицајем електричне струје. </a:t>
            </a:r>
            <a:endParaRPr lang="en-US" sz="2000" cap="none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632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>
            <a:normAutofit/>
          </a:bodyPr>
          <a:lstStyle/>
          <a:p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ЈОНТОФОРЕЗА</a:t>
            </a:r>
            <a:endParaRPr lang="en-US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385456"/>
            <a:ext cx="10363826" cy="4839854"/>
          </a:xfrm>
          <a:gradFill>
            <a:gsLst>
              <a:gs pos="56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lnSpcReduction="10000"/>
          </a:bodyPr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Такође на овај начин вода може проћи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електроосмозом.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Јонтофореза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 нашла примену у козметици и дерматологији јер омогућава улазак наелектрисаних честица лека који пролазе кроз изводне канале знојних и лојних жлезда, фоликуле длаке, и стиже до дубљих ткива.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Предности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јонтофорезе су стварање депоа лека чиме је омогућено дуготрајно ослобађање.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 безбола и заобилази се ГИТ.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Могућа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 иритација коже.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Јонтофореза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данас омогућава улазак великих молекула попут пептида и олигонуклеотида, али </a:t>
            </a:r>
            <a:r>
              <a:rPr lang="sr-Cyrl-R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транспортује супстанце молекулске масе веће од</a:t>
            </a:r>
            <a: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7 </a:t>
            </a:r>
            <a:r>
              <a:rPr lang="en-US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kDa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317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>
            <a:normAutofit/>
          </a:bodyPr>
          <a:lstStyle/>
          <a:p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ЈОНТОФОРЕЗА</a:t>
            </a:r>
            <a:endParaRPr lang="en-US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385456"/>
            <a:ext cx="10363826" cy="4839854"/>
          </a:xfrm>
          <a:gradFill>
            <a:gsLst>
              <a:gs pos="56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Фактори који утичу на испоруку лека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подразумевају: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раствора лека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молекулска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маса лека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хидрофилност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лека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електроде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пожељна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Ag/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AgCl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јачина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струје,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трајање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апликације.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Нежељени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ефекти ове методе обухватају настанак опекотина (уколико траје третман дуже од 3 сата), црвенила, иритације.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Cyrl-RS" sz="2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Сматра </a:t>
            </a:r>
            <a:r>
              <a:rPr lang="sr-Cyrl-RS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 да је количина испоручених лекова 10-2000 пута повећана када се користи јонтофореза у односу на конвенционалне дозиране облике. </a:t>
            </a:r>
            <a:endParaRPr lang="en-US" sz="20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491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491" y="0"/>
            <a:ext cx="11628581" cy="6464949"/>
          </a:xfrm>
        </p:spPr>
      </p:pic>
    </p:spTree>
    <p:extLst>
      <p:ext uri="{BB962C8B-B14F-4D97-AF65-F5344CB8AC3E}">
        <p14:creationId xmlns:p14="http://schemas.microsoft.com/office/powerpoint/2010/main" val="257703189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>
            <a:normAutofit/>
          </a:bodyPr>
          <a:lstStyle/>
          <a:p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ЕЛЕКТРОПОРАЦИЈА</a:t>
            </a:r>
            <a:endParaRPr lang="en-US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385456"/>
            <a:ext cx="10363826" cy="4839854"/>
          </a:xfrm>
          <a:gradFill>
            <a:gsLst>
              <a:gs pos="56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Примена крактотрајних електричних импулса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високог интензитета у циљу уласка активних супстанци у дубље слојеве коже.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Две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електроде се повежу са извором електричне енергије који генерише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импулсе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поставе на кожу  на одређеној удаљености.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Краткотрајни импулси (микро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мили секунде) високог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интензитета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доводе до стварања већег броја пора што утиче на побољшање пропустљивости мембране.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Прецизни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механизам који објашњава структурне промене коже у току електропорације није и даље у потпуности расветљен.</a:t>
            </a:r>
            <a:endParaRPr lang="en-US" sz="20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952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22334" y="2595418"/>
            <a:ext cx="10363826" cy="4516581"/>
          </a:xfrm>
        </p:spPr>
        <p:txBody>
          <a:bodyPr>
            <a:normAutofit/>
          </a:bodyPr>
          <a:lstStyle/>
          <a:p>
            <a:r>
              <a:rPr lang="en-US" sz="2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en-US" sz="21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21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1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</a:t>
            </a:r>
            <a:r>
              <a:rPr lang="en-US" sz="21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1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супстанца</a:t>
            </a:r>
            <a:r>
              <a:rPr lang="en-US" sz="21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1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испољила</a:t>
            </a:r>
            <a:r>
              <a:rPr lang="en-US" sz="21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1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ефекат</a:t>
            </a:r>
            <a:r>
              <a:rPr lang="en-US" sz="21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1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неопходно</a:t>
            </a:r>
            <a:r>
              <a:rPr lang="en-US" sz="21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1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Cyrl-RS" sz="21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1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en-US" sz="21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1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21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1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допреми</a:t>
            </a:r>
            <a:r>
              <a:rPr lang="en-US" sz="21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1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en-US" sz="21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1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одговарајућег</a:t>
            </a:r>
            <a:r>
              <a:rPr lang="en-US" sz="21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1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</a:t>
            </a:r>
            <a:r>
              <a:rPr lang="en-US" sz="21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1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коже</a:t>
            </a:r>
            <a:r>
              <a:rPr lang="en-US" sz="21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21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неопходној</a:t>
            </a:r>
            <a:r>
              <a:rPr lang="en-US" sz="21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1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концентрацији</a:t>
            </a:r>
            <a:r>
              <a:rPr lang="en-US" sz="21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sz="2100" cap="none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sr-Cyrl-RS" sz="2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1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изазов</a:t>
            </a:r>
            <a:r>
              <a:rPr lang="en-US" sz="21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21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фармацеутској</a:t>
            </a:r>
            <a:r>
              <a:rPr lang="en-US" sz="21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1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индустрији</a:t>
            </a:r>
            <a:r>
              <a:rPr lang="en-US" sz="21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RS" sz="2100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en-US" sz="21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дабир</a:t>
            </a:r>
            <a:r>
              <a:rPr lang="en-US" sz="21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1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дизајн</a:t>
            </a:r>
            <a:r>
              <a:rPr lang="en-US" sz="21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1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формулације</a:t>
            </a:r>
            <a:r>
              <a:rPr lang="en-US" sz="21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1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која</a:t>
            </a:r>
            <a:r>
              <a:rPr lang="en-US" sz="21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1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</a:t>
            </a:r>
            <a:r>
              <a:rPr lang="en-US" sz="21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1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активни</a:t>
            </a:r>
            <a:r>
              <a:rPr lang="en-US" sz="21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1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састојак</a:t>
            </a:r>
            <a:r>
              <a:rPr lang="en-US" sz="21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1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претворила</a:t>
            </a:r>
            <a:r>
              <a:rPr lang="en-US" sz="21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21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активни</a:t>
            </a:r>
            <a:r>
              <a:rPr lang="en-US" sz="21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1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топикални</a:t>
            </a:r>
            <a:r>
              <a:rPr lang="en-US" sz="21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100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препара</a:t>
            </a:r>
            <a:r>
              <a:rPr lang="sr-Cyrl-RS" sz="21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</a:t>
            </a:r>
            <a:endParaRPr lang="en-US" sz="21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106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>
            <a:normAutofit/>
          </a:bodyPr>
          <a:lstStyle/>
          <a:p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ЕЛЕКТРОПОРАЦИЈА</a:t>
            </a:r>
            <a:endParaRPr lang="en-US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385456"/>
            <a:ext cx="10363826" cy="4839854"/>
          </a:xfrm>
          <a:gradFill>
            <a:gsLst>
              <a:gs pos="56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fontScale="92500" lnSpcReduction="20000"/>
          </a:bodyPr>
          <a:lstStyle/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Сматра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 да након примене импулса високог интензитета </a:t>
            </a:r>
            <a:r>
              <a:rPr lang="sr-Cyrl-RS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тренутно настају водене поре  (</a:t>
            </a:r>
            <a:r>
              <a:rPr lang="en-US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&lt;10 nm)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унутар липидног двослоја.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тај начин долази до пролазног повећања трансмембранског транспорта помоћу којих ће хидрофилне активне материје доћи у дуље слојеве коже.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Настанак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пора јавља се услед интеракције између воденог дипола и електричног поља. 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Овај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приступ је погодан за побољшање пропустљивости коже за молекуле велике масе попут протеина, пептида, олигонулеотида.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Испитиван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 транспорт инсулина, вакцина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престанку деловања електричне струје канали се затварају.</a:t>
            </a:r>
            <a:endParaRPr lang="en-US" sz="20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966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>
            <a:normAutofit/>
          </a:bodyPr>
          <a:lstStyle/>
          <a:p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ЕЛЕКТРОПОРАЦИЈА</a:t>
            </a:r>
            <a:endParaRPr lang="en-US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385456"/>
            <a:ext cx="10363826" cy="4839854"/>
          </a:xfrm>
          <a:gradFill>
            <a:gsLst>
              <a:gs pos="56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ефикасност испоруке лекова електропорацијом може да се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утиче: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условима електропорације,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амплитудом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трајањем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бројем импулса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удаљеношћу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између електрода.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 Када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 електроде пласирају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4 mm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од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corneum</a:t>
            </a:r>
            <a:r>
              <a:rPr lang="sr-Cyrl-R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(10 × 400 V–1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флукс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тимолол малеата као изразито липофилног лека са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log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2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био пет пута већи у односу на пасивну дифузију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Ова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метода је ефикасна за транспорт доксорубицина, манитола и негативно наелектрисаног хепарина.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sr-Cyrl-RS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Додатна </a:t>
            </a:r>
            <a:r>
              <a:rPr lang="sr-Cyrl-R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ефикасност овог приступа постиже се у комбинацији са микроиглама</a:t>
            </a:r>
            <a:r>
              <a:rPr lang="sr-Cyrl-RS" dirty="0"/>
              <a:t>.</a:t>
            </a:r>
            <a:endParaRPr lang="en-US" dirty="0"/>
          </a:p>
          <a:p>
            <a:pPr marL="0" indent="0">
              <a:buNone/>
            </a:pPr>
            <a:endParaRPr lang="en-US" sz="20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7170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>
            <a:normAutofit/>
          </a:bodyPr>
          <a:lstStyle/>
          <a:p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ЕЛЕКТРОПОРАЦИЈА 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versus </a:t>
            </a:r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ЈОНТОФОРЕЗА</a:t>
            </a:r>
            <a:endParaRPr lang="en-US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385456"/>
            <a:ext cx="10363826" cy="4839854"/>
          </a:xfrm>
          <a:gradFill>
            <a:gsLst>
              <a:gs pos="56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онтофореза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користи ниске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напоне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мање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лектропорација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користи високе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напоне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преко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V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ракотрајни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импулси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високог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интензитета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могу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бити ефикаснији у испоруци лекова у односу на континуирану апликацију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импулса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ниског напона као код јонтофорезе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Јонтофореза омогућава улазак наелектрисаних супстанци помоћу електричног поларитета- одбијањем од стране електроде истог поларитета</a:t>
            </a:r>
          </a:p>
          <a:p>
            <a:r>
              <a:rPr lang="sr-Latn-C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Електропорација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омогућава улаз </a:t>
            </a:r>
            <a:r>
              <a:rPr lang="sr-Latn-C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их</a:t>
            </a:r>
            <a:r>
              <a:rPr lang="sr-Latn-C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супстанце велике молекулске тежине у кожу без </a:t>
            </a:r>
            <a:r>
              <a:rPr lang="sr-Latn-C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поларитета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већ индукцијом тренутних пора.</a:t>
            </a:r>
            <a:endParaRPr lang="en-US" sz="20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705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>
            <a:normAutofit/>
          </a:bodyPr>
          <a:lstStyle/>
          <a:p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СОНОФОРЕЗА</a:t>
            </a:r>
            <a:endParaRPr lang="en-US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385456"/>
            <a:ext cx="10363826" cy="4839854"/>
          </a:xfrm>
          <a:gradFill>
            <a:gsLst>
              <a:gs pos="56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Примену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ултразвука у циљу повећања пропустљивости коже. </a:t>
            </a: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Ултразвук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 високофреквентни (нејонизујуће зрачење) механички талас са фреквенцијом изнад 20 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KHz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(не чује га људско ухо). </a:t>
            </a: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Ултразвук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има медицинске примене у терапеутске и дијагностичке сврхе. </a:t>
            </a: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испоруку лекова користе се ултразвучни таласи интензитета </a:t>
            </a:r>
            <a:r>
              <a:rPr lang="en-US" sz="19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KHz </a:t>
            </a:r>
            <a:r>
              <a:rPr lang="sr-Cyrl-RS" sz="19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-100 </a:t>
            </a:r>
            <a:r>
              <a:rPr lang="en-US" sz="19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KHz</a:t>
            </a:r>
            <a:r>
              <a:rPr lang="sr-Cyrl-RS" sz="19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sz="1900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Када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 на овај начин се примењују локални анестетици, кортикостероиди, антиреуматици </a:t>
            </a:r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значајно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постизање концентрације лека у субкутаном ткиву и синовијалној течности зглобова. </a:t>
            </a: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 искоришћено у лечењу нервног и коштано-мишићног система. </a:t>
            </a: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Лек се на овај начин испоручује у знатно дубље структуре коже и до 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 mm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поређењу са јонтофорезом. </a:t>
            </a: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Ултразвуком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 може побољшати системска, регинална и локална испорука лекова.  </a:t>
            </a: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109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>
            <a:normAutofit/>
          </a:bodyPr>
          <a:lstStyle/>
          <a:p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СОНОФОРЕЗА</a:t>
            </a:r>
            <a:endParaRPr lang="en-US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385456"/>
            <a:ext cx="10363826" cy="4839854"/>
          </a:xfrm>
          <a:gradFill>
            <a:gsLst>
              <a:gs pos="56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Примена ултразвука </a:t>
            </a:r>
            <a:r>
              <a:rPr lang="sr-Cyrl-RS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испољава термалне ефекте</a:t>
            </a:r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тј. повећава проток крви што побољшава транспорт хранљивих материја, доводи до вазодилатације и елиминације штетних ћелијских продуката. </a:t>
            </a: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Такође </a:t>
            </a:r>
            <a:r>
              <a:rPr lang="sr-Cyrl-RS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кавитацијски ефекти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повећавају пермеабилност ћелије </a:t>
            </a: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Кавитација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подразумева брзу </a:t>
            </a:r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промену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агрегатног стања флуида. </a:t>
            </a: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Ултразвучним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таласима може се индуковати смањење притиска, што доводи до испаравања течности и стварања мехурића паре. </a:t>
            </a: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 базира на чињеници да ће течности кључати на нижој температури уколико је притисак изнад течности нижи. </a:t>
            </a:r>
            <a:endParaRPr lang="en-U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Cyrl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671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>
            <a:normAutofit/>
          </a:bodyPr>
          <a:lstStyle/>
          <a:p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СОНОФОРЕЗА</a:t>
            </a:r>
            <a:endParaRPr lang="en-US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385456"/>
            <a:ext cx="10363826" cy="4839854"/>
          </a:xfrm>
          <a:gradFill>
            <a:gsLst>
              <a:gs pos="56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тржишту постоји медицински уређај </a:t>
            </a:r>
            <a:r>
              <a:rPr lang="en-US" sz="1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Sustained acoustic medicine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(SAM</a:t>
            </a:r>
            <a:r>
              <a:rPr lang="en-US" sz="19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®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који обезбеђује континуиран ултразвучни сигнал током 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 h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Ултразвучни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сигнал у комбинацији са  фластером са диклофенаком показао се ефикасним у регенерацији ткива код пацијената са артритисом.  </a:t>
            </a: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Предност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овог терапијског систсема огледа се у побољшању локализоване испоруке лека уз смањење штетних системских ефеката НСАИЛ. </a:t>
            </a: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Показана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 већа ефикасност у испоруци лека када се примењује континуирано ултразвук у односу на пулсни третман</a:t>
            </a:r>
            <a:r>
              <a:rPr lang="sr-Cyrl-RS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155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>
            <a:normAutofit/>
          </a:bodyPr>
          <a:lstStyle/>
          <a:p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ТЕХНОЛОГИЈА МИКРОИГАЛА </a:t>
            </a:r>
            <a:r>
              <a:rPr lang="sr-Cyrl-RS" sz="2800" dirty="0" smtClean="0"/>
              <a:t>(</a:t>
            </a:r>
            <a:r>
              <a:rPr lang="sr-Cyrl-RS" sz="2800" dirty="0"/>
              <a:t>енгл. </a:t>
            </a:r>
            <a:r>
              <a:rPr lang="sr-Latn-RS" sz="2800" i="1" dirty="0" smtClean="0"/>
              <a:t>Microneedling</a:t>
            </a:r>
            <a:r>
              <a:rPr lang="sr-Cyrl-RS" sz="2800" i="1" dirty="0" smtClean="0"/>
              <a:t>)</a:t>
            </a:r>
            <a:endParaRPr lang="en-US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385456"/>
            <a:ext cx="10363826" cy="4839854"/>
          </a:xfrm>
          <a:gradFill>
            <a:gsLst>
              <a:gs pos="56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sr-Latn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оступак </a:t>
            </a:r>
            <a:r>
              <a:rPr lang="sr-Latn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који укључује понављајуће пробијање коже стерил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ним</a:t>
            </a:r>
            <a:r>
              <a:rPr lang="sr-Latn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микроиглицама. </a:t>
            </a:r>
            <a:endParaRPr lang="en-U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Микроигле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представљају чврсте или шупље цевчице, висине 1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0-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 </a:t>
            </a:r>
            <a:r>
              <a:rPr lang="en-US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μm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ширине 10-5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 </a:t>
            </a:r>
            <a:r>
              <a:rPr lang="en-US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μm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Умањује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баријерну функцију коже и доводи до настанка пора микронских димензија у </a:t>
            </a:r>
            <a:r>
              <a:rPr lang="en-US" sz="1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sr-Cyrl-RS" sz="1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Latn-RS" sz="1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9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orneum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које се задржавају најмање 72 </a:t>
            </a:r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сата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могу  и до 7 дана</a:t>
            </a:r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sr-Cyrl-R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210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>
            <a:normAutofit/>
          </a:bodyPr>
          <a:lstStyle/>
          <a:p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ТЕХНОЛОГИЈА МИКРОИГАЛА- поређење са осталим методама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385456"/>
            <a:ext cx="10363826" cy="4839854"/>
          </a:xfrm>
          <a:gradFill>
            <a:gsLst>
              <a:gs pos="56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Хиподермалне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игле - ефикасне у болус испоруци лекова, међутим недостатак је што је метода болна и  непогодна за примену током дужег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периода.</a:t>
            </a:r>
          </a:p>
          <a:p>
            <a:pPr marL="0" indent="0">
              <a:buNone/>
            </a:pPr>
            <a:endParaRPr lang="sr-Cyrl-R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Трансдермални фластери су превазишли те недостатке, али је њихова примена ограничена - већина лекова не може да прође кожу у обиму потребном за испољавање терапијског ефекта.</a:t>
            </a:r>
          </a:p>
          <a:p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Микроигле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пролазе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sr-Cyrl-R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Latn-R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orneum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и епидермис до горњег дермиса (до дубине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70-200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μm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)-</a:t>
            </a: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додирују рецепторе за бол, не допиру до нервних завршетака- метода је безболна у поређењу са поткожним/хиподермалним иглама,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односу на трансдермалне фластере омогућава примену лекова који се не транспортују пасивном дифузијом јер </a:t>
            </a:r>
            <a:r>
              <a:rPr lang="sr-Cyrl-RS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величина лека не ограничава примену микроигала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Cyrl-R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5089236" y="2087418"/>
            <a:ext cx="535709" cy="52647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>
            <a:off x="5089235" y="3384270"/>
            <a:ext cx="535709" cy="52647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28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>
            <a:normAutofit/>
          </a:bodyPr>
          <a:lstStyle/>
          <a:p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”Poke and patch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en-US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385456"/>
            <a:ext cx="10363826" cy="4839854"/>
          </a:xfrm>
          <a:gradFill>
            <a:gsLst>
              <a:gs pos="56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Микроигле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 бити различитог облика, величине и густине по јединици површине мембране. </a:t>
            </a:r>
          </a:p>
          <a:p>
            <a:pPr marL="0" indent="0">
              <a:buNone/>
            </a:pPr>
            <a:endParaRPr lang="sr-Cyrl-R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Poke and </a:t>
            </a:r>
            <a:r>
              <a:rPr 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patch”</a:t>
            </a:r>
            <a:endParaRPr lang="sr-Cyrl-RS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Чврсте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микроигле се апликују пре наношења препарата, након чега се уклоне, лек се утрља и дифундује кроз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микроканале</a:t>
            </a: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Важно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 да настале микропоре остану довољо дуго отворени током целе апликације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</a:t>
            </a: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уочено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 да коришћењем оклузивних трака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поре могу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бити отворене до 72 сата, а уколико се дода диклофенак може се продужити период и на 7 дана.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Cyrl-R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991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>
            <a:normAutofit/>
          </a:bodyPr>
          <a:lstStyle/>
          <a:p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„Poke and release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sr-Cyrl-RS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385456"/>
            <a:ext cx="10363826" cy="4839854"/>
          </a:xfrm>
          <a:gradFill>
            <a:gsLst>
              <a:gs pos="56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Такође могу се коритити и чврсте микроигле које садрже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лек.</a:t>
            </a:r>
          </a:p>
          <a:p>
            <a:pPr marL="0" indent="0">
              <a:buNone/>
            </a:pP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Након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апликације задржавају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 док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 лек не ослободи и након тога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уклањају.</a:t>
            </a:r>
            <a:endParaRPr lang="sr-Cyrl-R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2383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42654" y="2544618"/>
            <a:ext cx="10363826" cy="45165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en-US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бим</a:t>
            </a:r>
            <a:r>
              <a:rPr lang="en-U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брзина</a:t>
            </a:r>
            <a:r>
              <a:rPr lang="en-U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пенетрације</a:t>
            </a:r>
            <a:r>
              <a:rPr lang="en-U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и/</a:t>
            </a:r>
            <a:r>
              <a:rPr lang="en-US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en-U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апсорпције</a:t>
            </a:r>
            <a:r>
              <a:rPr lang="en-U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активне</a:t>
            </a:r>
            <a:r>
              <a:rPr lang="en-U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супстанзе</a:t>
            </a:r>
            <a:r>
              <a:rPr lang="en-U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зависи</a:t>
            </a:r>
            <a:r>
              <a:rPr lang="en-U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sr-Cyrl-R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n-US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каракеристика</a:t>
            </a:r>
            <a:r>
              <a:rPr lang="en-U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носача</a:t>
            </a:r>
            <a:r>
              <a:rPr lang="en-U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sr-Cyrl-RS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лековите</a:t>
            </a:r>
            <a:r>
              <a:rPr lang="en-U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супстанце</a:t>
            </a:r>
            <a:r>
              <a:rPr lang="en-U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RS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њихове</a:t>
            </a:r>
            <a:r>
              <a:rPr lang="en-U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међусобне</a:t>
            </a:r>
            <a:r>
              <a:rPr lang="en-U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интеракције</a:t>
            </a:r>
            <a:r>
              <a:rPr lang="en-U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sr-Cyrl-RS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као</a:t>
            </a:r>
            <a:r>
              <a:rPr lang="en-U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интеракције</a:t>
            </a:r>
            <a:r>
              <a:rPr lang="en-U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носача</a:t>
            </a:r>
            <a:r>
              <a:rPr lang="en-U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коже</a:t>
            </a:r>
            <a:r>
              <a:rPr lang="en-U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en-US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одношљивост</a:t>
            </a:r>
            <a:r>
              <a:rPr lang="en-U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ефикасност</a:t>
            </a:r>
            <a:r>
              <a:rPr lang="en-U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топикалног</a:t>
            </a:r>
            <a:r>
              <a:rPr lang="en-U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препарата</a:t>
            </a:r>
            <a:r>
              <a:rPr lang="en-U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зависи</a:t>
            </a:r>
            <a:r>
              <a:rPr lang="en-U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en-U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носача</a:t>
            </a:r>
            <a:r>
              <a:rPr lang="en-U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тако</a:t>
            </a:r>
            <a:r>
              <a:rPr lang="en-U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en-U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познавање</a:t>
            </a:r>
            <a:r>
              <a:rPr lang="en-U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особина</a:t>
            </a:r>
            <a:r>
              <a:rPr lang="en-U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сваке</a:t>
            </a:r>
            <a:r>
              <a:rPr lang="en-U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подлоге</a:t>
            </a:r>
            <a:r>
              <a:rPr lang="en-U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представља</a:t>
            </a:r>
            <a:r>
              <a:rPr lang="en-U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базични</a:t>
            </a:r>
            <a:r>
              <a:rPr lang="en-U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корак</a:t>
            </a:r>
            <a:r>
              <a:rPr lang="en-U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процесу</a:t>
            </a:r>
            <a:r>
              <a:rPr lang="en-U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формулације</a:t>
            </a:r>
            <a:r>
              <a:rPr lang="en-U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cap="non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продукта</a:t>
            </a:r>
            <a:r>
              <a:rPr lang="en-U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41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>
            <a:normAutofit/>
          </a:bodyPr>
          <a:lstStyle/>
          <a:p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„Coat and poke” </a:t>
            </a:r>
            <a:endParaRPr lang="sr-Cyrl-RS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385456"/>
            <a:ext cx="10363826" cy="4839854"/>
          </a:xfrm>
          <a:gradFill>
            <a:gsLst>
              <a:gs pos="56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Трећи приступ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обухвата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примену микроигала на чију површину је нанет течни облик лека у облику филма или облога.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Након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апликације микроигала и пенетрације кроз кожу лек се ослобађа.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Недостатак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 могућност наношења мале количине лека како не би дошло до смањења оштрине игала.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Овај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приступ погодан је за потентне лекове као што су вакцине.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076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>
            <a:normAutofit/>
          </a:bodyPr>
          <a:lstStyle/>
          <a:p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Чврсте микроигле</a:t>
            </a:r>
            <a:endParaRPr lang="sr-Cyrl-RS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385456"/>
            <a:ext cx="10363826" cy="4839854"/>
          </a:xfrm>
          <a:gradFill>
            <a:gsLst>
              <a:gs pos="56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Чврсте микроигле израђене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 од полимера, силикона, метала.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Могу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бити израђене од биодеградабилних материјала које ће се саме разградити током времена.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Поред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чврстих, у пракси се користе и 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шупље микроигле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испоруку лекова.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54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>
            <a:normAutofit/>
          </a:bodyPr>
          <a:lstStyle/>
          <a:p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„poke and flow”</a:t>
            </a:r>
            <a:endParaRPr lang="sr-Cyrl-RS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385456"/>
            <a:ext cx="10363826" cy="4839854"/>
          </a:xfrm>
          <a:gradFill>
            <a:gsLst>
              <a:gs pos="56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Проток течности се се одвија кроз отвор игле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Шупље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микроигле омогућавају лакши проток течности уз коришћење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силе</a:t>
            </a: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Мора се водити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рачуна да проток буде низак,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10-100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μl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/min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како не би дошло до повратног притиска од стране густих ткива коже и отпора коже протицању течности.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Користе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 апликатори микроигала уз шприц или са гасом под притиском, одређене пумпе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sr-Cyrl-R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омогућава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брже допремање лека у односу на чврсте микрогле и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могућност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контролисања брзине протока.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ight Arrow 3"/>
          <p:cNvSpPr/>
          <p:nvPr/>
        </p:nvSpPr>
        <p:spPr>
          <a:xfrm rot="5400000">
            <a:off x="5241638" y="3604492"/>
            <a:ext cx="706580" cy="4017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70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>
            <a:normAutofit/>
          </a:bodyPr>
          <a:lstStyle/>
          <a:p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„poke and flow”</a:t>
            </a:r>
            <a:endParaRPr lang="sr-Cyrl-RS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385456"/>
            <a:ext cx="10363826" cy="4839854"/>
          </a:xfrm>
          <a:gradFill>
            <a:gsLst>
              <a:gs pos="56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Проток течности се се одвија кроз отвор игле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Шупље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микроигле омогућавају лакши проток течности уз коришћење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силе</a:t>
            </a: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Мора се водити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рачуна да проток буде низак,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10-100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μl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/min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како не би дошло до повратног притиска од стране густих ткива коже и отпора коже протицању течности.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Користе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 апликатори микроигала уз шприц или са гасом под притиском, одређене пумпе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sr-Cyrl-R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омогућава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брже допремање лека у односу на чврсте микрогле и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могућност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контролисања брзине протока.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ight Arrow 3"/>
          <p:cNvSpPr/>
          <p:nvPr/>
        </p:nvSpPr>
        <p:spPr>
          <a:xfrm rot="5400000">
            <a:off x="5241638" y="3604492"/>
            <a:ext cx="706580" cy="4017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235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>
            <a:normAutofit/>
          </a:bodyPr>
          <a:lstStyle/>
          <a:p>
            <a:r>
              <a:rPr lang="sr-Cyrl-R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Примена микроигала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385456"/>
            <a:ext cx="10363826" cy="4839854"/>
          </a:xfrm>
          <a:gradFill>
            <a:gsLst>
              <a:gs pos="56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Технологија микроигала је испитивана у испоруци вакцина, наночестица, антигена, протеина.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Показано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 да микроигле могу бити корисне у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побољшању: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терапије канцера,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инсулинске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терапије,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антиинфламацијском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аналгетском третману.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Могуће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 постићи брз ефекат у року од 1 минута до одложеног ослобађања до 90 минута уз помоћ микроигала које су обложене лидокаином.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sr-Cyrl-R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микроигала може бити ефикасна у зарастању рана јер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доводи до стварања фактора раста који стимулишу производњу колагена и еластина у папиларном слоју дермиса.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574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>
            <a:normAutofit/>
          </a:bodyPr>
          <a:lstStyle/>
          <a:p>
            <a:r>
              <a:rPr lang="sr-Cyrl-R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Примена микроигала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385456"/>
            <a:ext cx="10363826" cy="4839854"/>
          </a:xfrm>
          <a:gradFill>
            <a:gsLst>
              <a:gs pos="56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Клиничка испитивања током последњих неколико година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предлажу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примену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микроигала за дерматолошке индикације као што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актинске кератозе,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поремећаји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пигментације,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хиперхидрозе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тд.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Применом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микроигала могуће је вакцине испоручити у епидермалне ћелије које су укључене у имунски одговор и управо због тога за разлику од интрамускуларне и субкутане примене потребне су мање дозе.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Најчешће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коришћене микроигле за дерматолошке процедуре укључују шупље микроигле са дубином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mm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које у пракси пнетрирају до дубине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mm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25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>
            <a:normAutofit/>
          </a:bodyPr>
          <a:lstStyle/>
          <a:p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едостаци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385456"/>
            <a:ext cx="10363826" cy="4839854"/>
          </a:xfrm>
          <a:gradFill>
            <a:gsLst>
              <a:gs pos="56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Специфични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захтеви у погледу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материјала</a:t>
            </a:r>
          </a:p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оша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контрола испоруке лека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граничење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примењеној дози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представљају. </a:t>
            </a:r>
          </a:p>
          <a:p>
            <a:endParaRPr lang="sr-Cyrl-R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Такође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интериндивидуалне ралике у  дебљини </a:t>
            </a:r>
            <a:r>
              <a:rPr lang="sr-Latn-R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sr-Latn-R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orneuma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 утицати на дубину пенетрацију лека.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177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>
            <a:normAutofit/>
          </a:bodyPr>
          <a:lstStyle/>
          <a:p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Дермоабразија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385456"/>
            <a:ext cx="10363826" cy="4839854"/>
          </a:xfrm>
          <a:gradFill>
            <a:gsLst>
              <a:gs pos="56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lnSpcReduction="10000"/>
          </a:bodyPr>
          <a:lstStyle/>
          <a:p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Технике абразије подразумевају 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отклањање површинског слоја коже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што олакшава пермеацију топикално примењених лекова.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бразивни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кристали се покрећу према кожи под контролом ручног вакуумског система.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Кристали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узрокују нежну механичку абразију на кожи, што на крају уклања слој </a:t>
            </a:r>
            <a:r>
              <a:rPr lang="sr-Latn-R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sr-Cyrl-R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sr-Latn-R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orneuma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ао део процеса зарастања рана формира се нови епидермис.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 сматра безбедном за све типове коже, а компликације су минималне</a:t>
            </a:r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Нашла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 примену у дерматологији у треетману акни, ожиљака, хиперпигментације.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Испорука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лекова коришћењем ове методе није ограничена физичко-хемијским особинама лека.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Поред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козметичких бенефита, на овај начин се потенцијално може побољшати испорука вакцина, инсулина, 5-флуороурацила, међутим наведени лекови  се и даље налазе у фази клиничких испитивања. 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42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>
            <a:normAutofit/>
          </a:bodyPr>
          <a:lstStyle/>
          <a:p>
            <a:r>
              <a:rPr 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ермална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аблација- термофореза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385456"/>
            <a:ext cx="10363826" cy="4839854"/>
          </a:xfrm>
          <a:gradFill>
            <a:gsLst>
              <a:gs pos="56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Базира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 на излагању коже температури 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изнад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 °C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током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1 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μs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100 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R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долази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делимичног или потпуног уклањања </a:t>
            </a:r>
            <a:r>
              <a:rPr lang="sr-Latn-R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sr-Cyrl-R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sr-Latn-R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orneum</a:t>
            </a:r>
            <a:r>
              <a:rPr lang="sr-Cyrl-R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Наиме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креира се високи температурни градијент кроз </a:t>
            </a:r>
            <a:r>
              <a:rPr lang="sr-Latn-R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sr-Cyrl-R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sr-Latn-R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orneum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који доводи до загревања и испаравања </a:t>
            </a:r>
            <a:r>
              <a:rPr lang="sr-Latn-R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sr-Cyrl-R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sr-Latn-R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orneum</a:t>
            </a:r>
            <a:r>
              <a:rPr lang="sr-Cyrl-R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делимично или у потпуности без оштећења дубљих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слојева.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коже.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5553777" y="2375242"/>
            <a:ext cx="385010" cy="6063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91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>
            <a:normAutofit/>
          </a:bodyPr>
          <a:lstStyle/>
          <a:p>
            <a:r>
              <a:rPr 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ермална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аблација- термофореза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385456"/>
            <a:ext cx="10363826" cy="4839854"/>
          </a:xfrm>
          <a:gradFill>
            <a:gsLst>
              <a:gs pos="56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endParaRPr lang="sr-Cyrl-RS" dirty="0" smtClean="0"/>
          </a:p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Термална аблација индукује 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настанак микроканала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помоћу којих се могу транспортовати велики молекули као што су пептиди и протеини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r-Cyrl-R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Настанак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микроканала није болан, нема крварења, иритације, инфекције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поређењу са технологијом микроигала термална аблација не захтева стерилизацију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опреме.</a:t>
            </a: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Термална аблација не захтева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наелектрисање молекула растворене супстанце као код јонтофорезе.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Топлота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 може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постићи:</a:t>
            </a:r>
          </a:p>
          <a:p>
            <a:pPr>
              <a:buAutoNum type="arabicParenR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применом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хемијск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 агенса,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AutoNum type="arabicParenR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ласером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371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39000">
              <a:schemeClr val="bg2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bg2">
                <a:shade val="92000"/>
                <a:satMod val="170000"/>
                <a:lumMod val="96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Хидратација</a:t>
            </a:r>
            <a:r>
              <a:rPr lang="en-US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коже</a:t>
            </a:r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915427"/>
            <a:ext cx="10363826" cy="4639377"/>
          </a:xfrm>
          <a:gradFill>
            <a:gsLst>
              <a:gs pos="73000">
                <a:schemeClr val="accent1">
                  <a:lumMod val="5000"/>
                  <a:lumOff val="95000"/>
                </a:schemeClr>
              </a:gs>
              <a:gs pos="29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en-US" sz="18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кципијенси</a:t>
            </a:r>
            <a:r>
              <a:rPr lang="en-US" sz="18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који</a:t>
            </a:r>
            <a:r>
              <a:rPr lang="en-US" sz="18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18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користе</a:t>
            </a:r>
            <a:r>
              <a:rPr lang="en-US" sz="18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18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формулацији</a:t>
            </a:r>
            <a:r>
              <a:rPr lang="en-US" sz="18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топикалних</a:t>
            </a:r>
            <a:r>
              <a:rPr lang="en-US" sz="18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препарта</a:t>
            </a:r>
            <a:r>
              <a:rPr lang="en-US" sz="18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нису</a:t>
            </a:r>
            <a:r>
              <a:rPr lang="en-US" sz="18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пасивни</a:t>
            </a:r>
            <a:r>
              <a:rPr lang="en-US" sz="18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носачи</a:t>
            </a:r>
            <a:r>
              <a:rPr lang="en-US" sz="18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лека</a:t>
            </a:r>
            <a:r>
              <a:rPr lang="en-US" sz="18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већ</a:t>
            </a:r>
            <a:r>
              <a:rPr lang="en-US" sz="18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</a:t>
            </a:r>
            <a:r>
              <a:rPr lang="en-US" sz="18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испољити</a:t>
            </a:r>
            <a:r>
              <a:rPr lang="en-US" sz="18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ефекте</a:t>
            </a:r>
            <a:r>
              <a:rPr lang="en-US" sz="18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попут</a:t>
            </a:r>
            <a:r>
              <a:rPr lang="en-US" sz="18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хлађења</a:t>
            </a:r>
            <a:r>
              <a:rPr lang="en-US" sz="18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коже</a:t>
            </a:r>
            <a:r>
              <a:rPr lang="en-US" sz="18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влажења</a:t>
            </a:r>
            <a:r>
              <a:rPr lang="en-US" sz="18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коже</a:t>
            </a:r>
            <a:r>
              <a:rPr lang="en-US" sz="18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оклузије</a:t>
            </a:r>
            <a:r>
              <a:rPr lang="en-US" sz="18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18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ода</a:t>
            </a:r>
            <a:r>
              <a:rPr lang="en-US" sz="18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повећава</a:t>
            </a:r>
            <a:r>
              <a:rPr lang="en-US" sz="18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дермалну</a:t>
            </a:r>
            <a:r>
              <a:rPr lang="en-US" sz="18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18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трансдермалну</a:t>
            </a:r>
            <a:r>
              <a:rPr lang="en-US" sz="18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испоруку</a:t>
            </a:r>
            <a:r>
              <a:rPr lang="en-US" sz="18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лекова</a:t>
            </a:r>
            <a:endParaRPr lang="en-US" sz="1800" cap="none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en-US" sz="18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ајједноставнији</a:t>
            </a:r>
            <a:r>
              <a:rPr lang="en-US" sz="18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начин</a:t>
            </a:r>
            <a:r>
              <a:rPr lang="en-US" sz="18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sz="18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повећање</a:t>
            </a:r>
            <a:r>
              <a:rPr lang="en-US" sz="18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пенетрације</a:t>
            </a:r>
            <a:r>
              <a:rPr lang="en-US" sz="18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активне</a:t>
            </a:r>
            <a:r>
              <a:rPr lang="en-US" sz="18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супстанце</a:t>
            </a:r>
            <a:r>
              <a:rPr lang="en-US" sz="18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кроз</a:t>
            </a:r>
            <a:r>
              <a:rPr lang="en-US" sz="18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800" i="1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US" sz="1800" i="1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corneum</a:t>
            </a:r>
            <a:r>
              <a:rPr lang="en-US" sz="1800" i="1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8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 </a:t>
            </a:r>
            <a:r>
              <a:rPr lang="en-US" sz="18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хидратација</a:t>
            </a:r>
            <a:r>
              <a:rPr lang="en-US" sz="18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коже</a:t>
            </a:r>
            <a:r>
              <a:rPr lang="en-US" sz="18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повећање</a:t>
            </a: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садржаја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воде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мења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баријерну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функцију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US" sz="18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corneuma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побољшање</a:t>
            </a: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проласка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лековитих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супстанци</a:t>
            </a: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ight Arrow 3"/>
          <p:cNvSpPr/>
          <p:nvPr/>
        </p:nvSpPr>
        <p:spPr>
          <a:xfrm rot="5400000">
            <a:off x="5759047" y="4607400"/>
            <a:ext cx="847020" cy="5871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99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>
            <a:normAutofit/>
          </a:bodyPr>
          <a:lstStyle/>
          <a:p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Хемијски агенс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385456"/>
            <a:ext cx="10363826" cy="4839854"/>
          </a:xfrm>
          <a:gradFill>
            <a:gsLst>
              <a:gs pos="56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 хемијски агенс користи се и 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иницијатор производње топлоте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као што су 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кисеоник и вода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који се користе у комерцијалним трансдермалним фластерима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Када 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кисеоник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дође у контакт са реакционом смешом ствара се топлота и температура коже се може одржати на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приближно 42 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током ≥ 4 сата.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Међутим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употреба воде као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инциијатор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може нагло повећати температуру површине коже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65 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што се сматра веома ефикасним у поређењу са кисеоником.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Хемијски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агенс који се најчешће користи је </a:t>
            </a:r>
            <a:r>
              <a:rPr lang="sr-Latn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гвожђе-оксид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који у присуству иницијатора подлеже оксидацији и тиме ствара топлоту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687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>
            <a:normAutofit/>
          </a:bodyPr>
          <a:lstStyle/>
          <a:p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Фластер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Synera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®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385456"/>
            <a:ext cx="10363826" cy="4839854"/>
          </a:xfrm>
          <a:gradFill>
            <a:gsLst>
              <a:gs pos="56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FDA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је одобрила фластер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Synera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® (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Европи познат и као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Rapydan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®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који садржи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лидокаин и тетракаин и гвожђе у праху као хемикалију која ствара топлоту.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Загревање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почиње након што се фластер уклони из кесице и изложи кисеонику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ваздух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што побољшава испоруку локалних анестетика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овај начин максимална температура коже никад не прелази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40°C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r-Cyrl-R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33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>
            <a:normAutofit/>
          </a:bodyPr>
          <a:lstStyle/>
          <a:p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Ласерска термална аблација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385456"/>
            <a:ext cx="10363826" cy="4839854"/>
          </a:xfrm>
          <a:gradFill>
            <a:gsLst>
              <a:gs pos="56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Наиме д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иректно и контролисано излагање коже ласерским зрачењима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(ласерска аблација) такође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резултира аблацијом </a:t>
            </a:r>
            <a:r>
              <a:rPr lang="sr-Latn-R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sr-Cyrl-R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sr-Latn-R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orneum</a:t>
            </a:r>
            <a:r>
              <a:rPr lang="sr-Cyrl-R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без значајног оштећења доњег епидермиса.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пигменти у кожи апсорбују ласерску светлосну енергију и трансформишу је у топлоту како би постигли термолизу коже.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Загревање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мора бити контролисано, унутар 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 или мили секунде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како би се спречило ширење топлоте до дубљих ткива.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Степен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коме се нарушава структура </a:t>
            </a:r>
            <a:r>
              <a:rPr lang="sr-Latn-R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sr-Cyrl-R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sr-Latn-R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orneum</a:t>
            </a:r>
            <a:r>
              <a:rPr lang="sr-Cyrl-R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директно је завистан од локалног повећања температуре</a:t>
            </a:r>
          </a:p>
        </p:txBody>
      </p:sp>
    </p:spTree>
    <p:extLst>
      <p:ext uri="{BB962C8B-B14F-4D97-AF65-F5344CB8AC3E}">
        <p14:creationId xmlns:p14="http://schemas.microsoft.com/office/powerpoint/2010/main" val="152777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>
            <a:normAutofit/>
          </a:bodyPr>
          <a:lstStyle/>
          <a:p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Ласерска термална аблација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385456"/>
            <a:ext cx="10363826" cy="4839854"/>
          </a:xfrm>
          <a:gradFill>
            <a:gsLst>
              <a:gs pos="56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Ласерска с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ветлост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углавном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монохроматска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тј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једне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таласне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дужине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боје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клиничкој пракси су доступни ласери са широким спектром таласних дужина, од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193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10,600 nm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циљу постизања аблације </a:t>
            </a:r>
            <a:r>
              <a:rPr lang="sr-Latn-R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sr-Cyrl-R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sr-Latn-R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orneum</a:t>
            </a:r>
            <a:r>
              <a:rPr lang="sr-Cyrl-R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користе се</a:t>
            </a:r>
            <a:r>
              <a:rPr lang="sr-Cyrl-R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најчешће: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пулсирајући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CO2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Er:YAG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ласери. </a:t>
            </a:r>
          </a:p>
          <a:p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Er:YAG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ласер око 15 пута боље апсорбује у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кожи па има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много већу ефикасност аблације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безбеднији је.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Због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пожељних карактеристика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Er:YAG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ласери се истичу као идеални извор светлости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само за операцију коже, већ и за појачану трансдермалну испоруку лекова.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11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>
            <a:normAutofit/>
          </a:bodyPr>
          <a:lstStyle/>
          <a:p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Ласерска термална аблација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385456"/>
            <a:ext cx="10363826" cy="4839854"/>
          </a:xfrm>
          <a:gradFill>
            <a:gsLst>
              <a:gs pos="56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sr-Latn-R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Ласерск</a:t>
            </a:r>
            <a:r>
              <a:rPr lang="sr-Cyrl-R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sr-Latn-R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зрачењ</a:t>
            </a:r>
            <a:r>
              <a:rPr lang="sr-Cyrl-R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 може наћи примени у побољшању проласка како малих тако и макро молекула попут 5-флуоро урацила, лидокаина, диклофенака, хормона раста, налбуфина.</a:t>
            </a:r>
            <a:r>
              <a:rPr lang="sr-Cyrl-R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sr-Cyrl-RS" sz="20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Ласерски </a:t>
            </a:r>
            <a:r>
              <a:rPr lang="sr-Cyrl-R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изазвана микропорација утиче на трансдермалну испоруку вакцине помоћу циљаног деловања на Лангерхансове ћелије епидермиса и дермалне </a:t>
            </a:r>
            <a:r>
              <a:rPr lang="sr-Cyrl-R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дендритске </a:t>
            </a:r>
            <a:r>
              <a:rPr lang="sr-Cyrl-R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ћелије што изазива јак имунски одговор. </a:t>
            </a:r>
            <a:endParaRPr lang="sr-Cyrl-RS" sz="20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sr-Cyrl-R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поређењу са хиподермалном применом, употреба ласера омогућава коришћење знатно мањих доза вакцина.  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02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>
            <a:normAutofit/>
          </a:bodyPr>
          <a:lstStyle/>
          <a:p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Ласерска термална аблација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385456"/>
            <a:ext cx="10363826" cy="4839854"/>
          </a:xfrm>
          <a:gradFill>
            <a:gsLst>
              <a:gs pos="56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sr-Latn-R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Ласерск</a:t>
            </a:r>
            <a:r>
              <a:rPr lang="sr-Cyrl-R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sr-Latn-R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зрачењ</a:t>
            </a:r>
            <a:r>
              <a:rPr lang="sr-Cyrl-R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 може наћи примени у побољшању проласка како малих тако и макро молекула попут 5-флуоро урацила, лидокаина, диклофенака, хормона раста, налбуфина.</a:t>
            </a:r>
            <a:r>
              <a:rPr lang="sr-Cyrl-R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sr-Cyrl-RS" sz="20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Ласерски </a:t>
            </a:r>
            <a:r>
              <a:rPr lang="sr-Cyrl-R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изазвана микропорација утиче на трансдермалну испоруку вакцине помоћу циљаног деловања на Лангерхансове ћелије епидермиса и дермалне </a:t>
            </a:r>
            <a:r>
              <a:rPr lang="sr-Cyrl-R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дендритске </a:t>
            </a:r>
            <a:r>
              <a:rPr lang="sr-Cyrl-R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ћелије што изазива јак имунски одговор. </a:t>
            </a:r>
            <a:endParaRPr lang="sr-Cyrl-RS" sz="20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sr-Cyrl-R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поређењу са хиподермалном применом, употреба ласера омогућава коришћење знатно мањих доза вакцина.  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17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>
            <a:normAutofit/>
          </a:bodyPr>
          <a:lstStyle/>
          <a:p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Магнетофореза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385456"/>
            <a:ext cx="10363826" cy="4839854"/>
          </a:xfrm>
          <a:gradFill>
            <a:gsLst>
              <a:gs pos="56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Магнетофореза представља нов приступ за побољшање трансдермалне испоруке лекова 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применом магнетног </a:t>
            </a:r>
            <a:r>
              <a:rPr lang="sr-Cyrl-R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поља: статичка 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магнетна поља и пулсна електромагнетна поља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око 2 деценије први пут је показано да примена статичког магнетног поља може побољшати трансдермалну пермеацију лекова као што су  салбутамол сулфат, тербуталин сулфат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 је касније показано и за лидокаин.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утицајем статичког магнетног поља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побољшава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 пермеабилност лекова, а механизми који могу бити одговори за овај ефекат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подразумевају:</a:t>
            </a:r>
          </a:p>
          <a:p>
            <a:r>
              <a:rPr lang="sr-Cyrl-R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магнетокинезу 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лека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магнеторепулзија и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магнетохидрокинеза)</a:t>
            </a: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измену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баријерних својстава коже.</a:t>
            </a:r>
            <a:endParaRPr lang="en-US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010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>
            <a:normAutofit/>
          </a:bodyPr>
          <a:lstStyle/>
          <a:p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Магнетофореза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385456"/>
            <a:ext cx="10363826" cy="4839854"/>
          </a:xfrm>
          <a:gradFill>
            <a:gsLst>
              <a:gs pos="56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Магнетокинеза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 феномен присилног кретања молекула лека под примењеним магнетним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пољем.</a:t>
            </a:r>
          </a:p>
          <a:p>
            <a:pPr marL="0" indent="0">
              <a:buNone/>
            </a:pP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Најмање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два потенцијална механизма која могу допринети магнетокинези: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Cyrl-R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магнеторепулзија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покретање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молекула лека услед одбојне силе индукованог дијамагнета у присуству спољног магнетног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поља</a:t>
            </a:r>
            <a:endParaRPr lang="en-US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sr-Cyrl-R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агнетохидрокинеза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транспорт лекова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услед кретања воде кроз мембрану под утицајем спољног магнетног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поља</a:t>
            </a:r>
            <a:endParaRPr lang="en-US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641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>
            <a:normAutofit/>
          </a:bodyPr>
          <a:lstStyle/>
          <a:p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Магнетофореза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385456"/>
            <a:ext cx="10363826" cy="4839854"/>
          </a:xfrm>
          <a:gradFill>
            <a:gsLst>
              <a:gs pos="56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endParaRPr lang="sr-Cyrl-RS" dirty="0" smtClean="0"/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 се поново проценило да ли је магнетокинеза један од механизама који доводи до појачавања трансдермалног продирања лека, студије су такође спроведене на дијализној мембрани са граничном величином од 1000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Небиолошка 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баријера попут дијализне мембране изабрана је да елиминише било какав ефекат магнетног поља на баријеру. </a:t>
            </a:r>
            <a:endParaRPr lang="sr-Cyrl-R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Занимљиво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 да је примена магнетног поља (300 мТ) повећала проток лидокаина кроз дијализну мембрану такође за око 4 пута што показује да је магнетокинеза један од доминантних механизама одговорних за појачавање прожимања лека при овим примењеним јачинама магнетног поља.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Међутим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ови експерименти нису разликовали релативни допринос због магнеторепулзије и магнетохидрокинезе.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03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>
            <a:normAutofit/>
          </a:bodyPr>
          <a:lstStyle/>
          <a:p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Магнетофореза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385456"/>
            <a:ext cx="10363826" cy="4839854"/>
          </a:xfrm>
          <a:gradFill>
            <a:gsLst>
              <a:gs pos="56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endParaRPr lang="sr-Cyrl-RS" dirty="0" smtClean="0"/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Допринос магнетохидрокинезе транспорту лека кроз биолошке мембране може постати очигледнији када се примене </a:t>
            </a: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веће јачине магнетног поља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може постати изузетно значајан када се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концентровани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 лека стави у донаторску комору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Појачани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транспорт воде резултирао би пропорционално појачаним транспортом и растворених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супстанци.</a:t>
            </a: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 би се проценио вероватни ефекат примењеног магнетног поља на својство баријере, епидермис је претходно изложен магнетном пољу (30, 150 и 300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mT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током 24 сата.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Пермеација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преко епидермиса се није значајно разликовала код претходно третираног епидерма што што сугерише да претходно излагање епидермиса магнетном пољу није довело до било какве дуготрајне промене у пропустљивости епидермиса.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Међутим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овај експеримент није искључио могућност било каквих потенцијалних микроструктурних промена у епидермису током студија магнетофоретског прожимања лекова.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0717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7527">
              <a:schemeClr val="bg2">
                <a:tint val="78000"/>
                <a:shade val="100000"/>
                <a:hueMod val="136000"/>
                <a:satMod val="160000"/>
                <a:lumMod val="105000"/>
              </a:schemeClr>
            </a:gs>
            <a:gs pos="80000">
              <a:schemeClr val="bg2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bg2">
                <a:shade val="92000"/>
                <a:satMod val="170000"/>
                <a:lumMod val="96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ИЗБОР ЕМОЛИЈЕНАСА</a:t>
            </a:r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915427"/>
            <a:ext cx="10363826" cy="4639377"/>
          </a:xfrm>
          <a:gradFill>
            <a:gsLst>
              <a:gs pos="45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endParaRPr lang="sr-Cyrl-RS" sz="1800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sr-Cyrl-RS" sz="18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идрофобне подлоге, апсорпционе базе и хидрофобни кремови </a:t>
            </a:r>
            <a:r>
              <a:rPr lang="sr-Cyrl-RS" sz="18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врше оклузију, спречавају губитак воде и поспешују пенетрацију активних супстанци из топикалног препарата. </a:t>
            </a:r>
          </a:p>
          <a:p>
            <a:endParaRPr lang="sr-Cyrl-R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sr-Cyrl-RS" sz="18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клузија</a:t>
            </a:r>
            <a:r>
              <a:rPr lang="sr-Cyrl-RS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18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подразумева спречавање нормалног губитка воде путем коже током знојења или трансепидермалног губитка воде (енгл. </a:t>
            </a:r>
            <a:r>
              <a:rPr lang="en-US" sz="1800" i="1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transepidermal</a:t>
            </a:r>
            <a:r>
              <a:rPr lang="en-US" sz="1800" i="1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water loss-</a:t>
            </a:r>
            <a:r>
              <a:rPr lang="en-US" sz="1800" i="1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tewl</a:t>
            </a:r>
            <a:r>
              <a:rPr lang="en-US" sz="18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endParaRPr lang="sr-Cyrl-RS" sz="1800" cap="none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Применом </a:t>
            </a:r>
            <a:r>
              <a:rPr lang="sr-Cyrl-R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екципијенаса који врше оклузију садржај воде може бити увећан чак и до 50%. </a:t>
            </a: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435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>
            <a:normAutofit/>
          </a:bodyPr>
          <a:lstStyle/>
          <a:p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Магнетофореза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385456"/>
            <a:ext cx="10363826" cy="4839854"/>
          </a:xfrm>
          <a:gradFill>
            <a:gsLst>
              <a:gs pos="56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endParaRPr lang="sr-Cyrl-RS" dirty="0" smtClean="0"/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Допринос магнетохидрокинезе транспорту лека кроз биолошке мембране може постати очигледнији када се примене веће јачине магнетног поља и може постати изузетно значајан када се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концентровани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 лека стави у донаторску комору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Појачани транспорт воде резултирао би пропорционално појачаним транспортом и растворених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супстанци.</a:t>
            </a: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 би се проценио вероватни ефекат примењеног магнетног поља на својство баријере, епидермис је претходно изложен магнетном пољу (30, 150 и 300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mT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током 24 сата.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Пермеација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преко епидермиса се није значајно разликовала код претходно третираног епидерма што што сугерише да претходно излагање епидермиса магнетном пољу није довело до било какве дуготрајне промене у пропустљивости епидермиса.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Међутим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овај експеримент није искључио могућност било каквих потенцијалних микроструктурних промена у епидермису током студија магнетофоретског прожимања лекова.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697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7527">
              <a:schemeClr val="bg2">
                <a:tint val="78000"/>
                <a:shade val="100000"/>
                <a:hueMod val="136000"/>
                <a:satMod val="160000"/>
                <a:lumMod val="105000"/>
              </a:schemeClr>
            </a:gs>
            <a:gs pos="80000">
              <a:schemeClr val="bg2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bg2">
                <a:shade val="92000"/>
                <a:satMod val="170000"/>
                <a:lumMod val="96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856649"/>
            <a:ext cx="10363826" cy="5698156"/>
          </a:xfrm>
          <a:gradFill>
            <a:gsLst>
              <a:gs pos="45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х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идрофилне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лековите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супстанце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-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хидратација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не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утиче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апсорпцију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 </a:t>
            </a:r>
            <a:endParaRPr lang="sr-Cyrl-RS" sz="2000" cap="none" dirty="0" smtClean="0">
              <a:solidFill>
                <a:schemeClr val="tx1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2000" dirty="0" smtClean="0">
              <a:solidFill>
                <a:schemeClr val="tx1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оред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емолијенаса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оклузија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се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постиже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и </a:t>
            </a:r>
            <a:r>
              <a:rPr lang="en-US" sz="20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применом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адхезивних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accent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трака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које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је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инкорпорирана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лековита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супстанца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 </a:t>
            </a:r>
            <a:endParaRPr lang="sr-Cyrl-RS" sz="2000" cap="none" dirty="0" smtClean="0">
              <a:solidFill>
                <a:schemeClr val="tx1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endParaRPr lang="sr-Cyrl-RS" sz="2000" dirty="0">
              <a:solidFill>
                <a:schemeClr val="tx1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sr-Cyrl-RS" sz="2000" cap="none" dirty="0" err="1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а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пример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тржишту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је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заступљен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препарат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i="1" cap="none" dirty="0" smtClean="0">
                <a:solidFill>
                  <a:schemeClr val="accent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CORDRAN TAPE</a:t>
            </a:r>
            <a:r>
              <a:rPr lang="sr-Cyrl-RS" sz="2000" i="1" cap="none" dirty="0" smtClean="0">
                <a:solidFill>
                  <a:schemeClr val="accent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:</a:t>
            </a:r>
            <a:endParaRPr lang="en-US" sz="2000" i="1" cap="none" dirty="0" smtClean="0">
              <a:solidFill>
                <a:schemeClr val="accent1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sr-Cyrl-RS" sz="2000" cap="none" dirty="0" err="1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А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ктивн</a:t>
            </a:r>
            <a:r>
              <a:rPr lang="sr-Cyrl-R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а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супстанц</a:t>
            </a:r>
            <a:r>
              <a:rPr lang="sr-Cyrl-R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а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флурандренолид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у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пластичној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хируршкој</a:t>
            </a:r>
            <a:endParaRPr lang="en-US" sz="2000" cap="none" dirty="0" smtClean="0">
              <a:solidFill>
                <a:schemeClr val="tx1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траци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за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топикалну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примену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 </a:t>
            </a:r>
            <a:endParaRPr lang="sr-Cyrl-RS" sz="2000" cap="none" dirty="0" smtClean="0">
              <a:solidFill>
                <a:schemeClr val="tx1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sr-Cyrl-RS" sz="2000" cap="none" dirty="0" err="1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рака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је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уједно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носач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и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испољава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оклузивно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дејство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чиме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је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побољшана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дифузија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наведеног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кортикостероида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 </a:t>
            </a:r>
            <a:endParaRPr lang="sr-Cyrl-RS" sz="2000" cap="none" dirty="0" smtClean="0">
              <a:solidFill>
                <a:schemeClr val="tx1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пракси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се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често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користе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the </a:t>
            </a:r>
            <a:r>
              <a:rPr lang="en-US" sz="2000" cap="none" dirty="0" smtClean="0">
                <a:solidFill>
                  <a:schemeClr val="accent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BAND-AID® АДХЕЗИВИ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који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врше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оклузију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мањих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и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већих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површина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коже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и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тај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начин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поспешују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дифузију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лекова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кроз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cap="none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кожу</a:t>
            </a:r>
            <a:r>
              <a:rPr lang="en-US" sz="2000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sz="18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57" t="10320" r="13265" b="22733"/>
          <a:stretch/>
        </p:blipFill>
        <p:spPr>
          <a:xfrm>
            <a:off x="9692627" y="2143760"/>
            <a:ext cx="1584973" cy="204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074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 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супстанца 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ушла у кожу 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битна 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 њена расподела из формулације 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sr-Latn-RS" sz="2000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 corneum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што се процењује путем </a:t>
            </a:r>
            <a:r>
              <a:rPr lang="sr-Latn-RS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коефицијента расподеле.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sr-Latn-R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sr-Latn-RS" sz="23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sc/</a:t>
            </a:r>
            <a:r>
              <a:rPr lang="sr-Latn-RS" sz="23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формулација</a:t>
            </a:r>
            <a:r>
              <a:rPr lang="sr-Latn-R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C</a:t>
            </a:r>
            <a:r>
              <a:rPr lang="sr-Latn-RS" sz="23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пенетранта у </a:t>
            </a:r>
            <a:r>
              <a:rPr lang="sr-Latn-RS" sz="23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</a:t>
            </a:r>
            <a:r>
              <a:rPr lang="sr-Latn-R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C</a:t>
            </a:r>
            <a:r>
              <a:rPr lang="sr-Latn-RS" sz="23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пенетрант</a:t>
            </a:r>
            <a:r>
              <a:rPr lang="sr-Cyrl-RS" sz="23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у</a:t>
            </a:r>
            <a:r>
              <a:rPr lang="sr-Latn-RS" sz="23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формулацији</a:t>
            </a:r>
            <a:endParaRPr lang="en-US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82707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TM02900722[[fn=Ion Boardroom]]</Template>
  <TotalTime>1406</TotalTime>
  <Words>4851</Words>
  <Application>Microsoft Office PowerPoint</Application>
  <PresentationFormat>Widescreen</PresentationFormat>
  <Paragraphs>473</Paragraphs>
  <Slides>70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78" baseType="lpstr">
      <vt:lpstr>Arial</vt:lpstr>
      <vt:lpstr>Calibri</vt:lpstr>
      <vt:lpstr>Cambria</vt:lpstr>
      <vt:lpstr>Century Gothic</vt:lpstr>
      <vt:lpstr>Times New Roman</vt:lpstr>
      <vt:lpstr>Wingdings</vt:lpstr>
      <vt:lpstr>Wingdings 3</vt:lpstr>
      <vt:lpstr>Ion Boardroom</vt:lpstr>
      <vt:lpstr>Методе за побољшање испоруке лекова преко коже </vt:lpstr>
      <vt:lpstr>PowerPoint Presentation</vt:lpstr>
      <vt:lpstr>PowerPoint Presentation</vt:lpstr>
      <vt:lpstr>PowerPoint Presentation</vt:lpstr>
      <vt:lpstr>PowerPoint Presentation</vt:lpstr>
      <vt:lpstr>Хидратација коже</vt:lpstr>
      <vt:lpstr>ИЗБОР ЕМОЛИЈЕНАСА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Пример формулације крема</vt:lpstr>
      <vt:lpstr>PowerPoint Presentation</vt:lpstr>
      <vt:lpstr>PowerPoint Presentation</vt:lpstr>
      <vt:lpstr>Алкохоли</vt:lpstr>
      <vt:lpstr>Масне киселине</vt:lpstr>
      <vt:lpstr>Масне киселине  </vt:lpstr>
      <vt:lpstr>Површински активне материје</vt:lpstr>
      <vt:lpstr>Површински активне материје</vt:lpstr>
      <vt:lpstr>PowerPoint Presentation</vt:lpstr>
      <vt:lpstr>PowerPoint Presentation</vt:lpstr>
      <vt:lpstr>АЗОН</vt:lpstr>
      <vt:lpstr>ТЕРПЕНИ</vt:lpstr>
      <vt:lpstr>ПИРОЛИДОНИ</vt:lpstr>
      <vt:lpstr>ДМСО</vt:lpstr>
      <vt:lpstr>Оксазолидинони</vt:lpstr>
      <vt:lpstr>УРЕА</vt:lpstr>
      <vt:lpstr>ИДЕАЛНИ ХЕМИЈСКИ ПОЈАЧИВАЧ ПЕНЕТРАЦИЈЕ</vt:lpstr>
      <vt:lpstr>Физичке методе</vt:lpstr>
      <vt:lpstr>PowerPoint Presentation</vt:lpstr>
      <vt:lpstr>ЈОНТОФОРЕЗА</vt:lpstr>
      <vt:lpstr>ЈОНТОФОРЕЗА</vt:lpstr>
      <vt:lpstr>ЈОНТОФОРЕЗА</vt:lpstr>
      <vt:lpstr>ЈОНТОФОРЕЗА</vt:lpstr>
      <vt:lpstr>ЈОНТОФОРЕЗА</vt:lpstr>
      <vt:lpstr>PowerPoint Presentation</vt:lpstr>
      <vt:lpstr>ЕЛЕКТРОПОРАЦИЈА</vt:lpstr>
      <vt:lpstr>ЕЛЕКТРОПОРАЦИЈА</vt:lpstr>
      <vt:lpstr>ЕЛЕКТРОПОРАЦИЈА</vt:lpstr>
      <vt:lpstr>ЕЛЕКТРОПОРАЦИЈА versus ЈОНТОФОРЕЗА</vt:lpstr>
      <vt:lpstr>СОНОФОРЕЗА</vt:lpstr>
      <vt:lpstr>СОНОФОРЕЗА</vt:lpstr>
      <vt:lpstr>СОНОФОРЕЗА</vt:lpstr>
      <vt:lpstr>ТЕХНОЛОГИЈА МИКРОИГАЛА (енгл. Microneedling)</vt:lpstr>
      <vt:lpstr>ТЕХНОЛОГИЈА МИКРОИГАЛА- поређење са осталим методама </vt:lpstr>
      <vt:lpstr>”Poke and patch”</vt:lpstr>
      <vt:lpstr>„Poke and release”</vt:lpstr>
      <vt:lpstr>„Coat and poke” </vt:lpstr>
      <vt:lpstr>Чврсте микроигле</vt:lpstr>
      <vt:lpstr>„poke and flow”</vt:lpstr>
      <vt:lpstr>„poke and flow”</vt:lpstr>
      <vt:lpstr>Примена микроигала</vt:lpstr>
      <vt:lpstr>Примена микроигала</vt:lpstr>
      <vt:lpstr>Недостаци</vt:lpstr>
      <vt:lpstr>Дермоабразија</vt:lpstr>
      <vt:lpstr>Tермална аблација- термофореза</vt:lpstr>
      <vt:lpstr>Tермална аблација- термофореза</vt:lpstr>
      <vt:lpstr>Хемијски агенс</vt:lpstr>
      <vt:lpstr>Фластер Synera® </vt:lpstr>
      <vt:lpstr>Ласерска термална аблација</vt:lpstr>
      <vt:lpstr>Ласерска термална аблација</vt:lpstr>
      <vt:lpstr>Ласерска термална аблација</vt:lpstr>
      <vt:lpstr>Ласерска термална аблација</vt:lpstr>
      <vt:lpstr>Магнетофореза</vt:lpstr>
      <vt:lpstr>Магнетофореза</vt:lpstr>
      <vt:lpstr>Магнетофореза</vt:lpstr>
      <vt:lpstr>Магнетофореза</vt:lpstr>
      <vt:lpstr>Магнетофореза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Методе за побољшање испоруке лекова преко коже</dc:title>
  <dc:creator>Jovana Bradic</dc:creator>
  <cp:lastModifiedBy>Jovana Bradic</cp:lastModifiedBy>
  <cp:revision>26</cp:revision>
  <dcterms:created xsi:type="dcterms:W3CDTF">2020-10-29T09:16:57Z</dcterms:created>
  <dcterms:modified xsi:type="dcterms:W3CDTF">2020-10-31T17:54:13Z</dcterms:modified>
</cp:coreProperties>
</file>